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0"/>
  </p:notesMasterIdLst>
  <p:sldIdLst>
    <p:sldId id="1207" r:id="rId2"/>
    <p:sldId id="2147375045" r:id="rId3"/>
    <p:sldId id="4398" r:id="rId4"/>
    <p:sldId id="4397" r:id="rId5"/>
    <p:sldId id="4399" r:id="rId6"/>
    <p:sldId id="3783" r:id="rId7"/>
    <p:sldId id="3789" r:id="rId8"/>
    <p:sldId id="3790" r:id="rId9"/>
    <p:sldId id="3787" r:id="rId10"/>
    <p:sldId id="3791" r:id="rId11"/>
    <p:sldId id="3792" r:id="rId12"/>
    <p:sldId id="2147375047" r:id="rId13"/>
    <p:sldId id="2147375046" r:id="rId14"/>
    <p:sldId id="3808" r:id="rId15"/>
    <p:sldId id="3800" r:id="rId16"/>
    <p:sldId id="4009" r:id="rId17"/>
    <p:sldId id="3801" r:id="rId18"/>
    <p:sldId id="3802" r:id="rId19"/>
    <p:sldId id="4402" r:id="rId20"/>
    <p:sldId id="4401" r:id="rId21"/>
    <p:sldId id="4403" r:id="rId22"/>
    <p:sldId id="4404" r:id="rId23"/>
    <p:sldId id="3803" r:id="rId24"/>
    <p:sldId id="3805" r:id="rId25"/>
    <p:sldId id="3806" r:id="rId26"/>
    <p:sldId id="3775" r:id="rId27"/>
    <p:sldId id="3774" r:id="rId28"/>
    <p:sldId id="15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2" clrIdx="0"/>
  <p:cmAuthor id="2" name="Hector Liu" initials="HL" lastIdx="2" clrIdx="1">
    <p:extLst>
      <p:ext uri="{19B8F6BF-5375-455C-9EA6-DF929625EA0E}">
        <p15:presenceInfo xmlns:p15="http://schemas.microsoft.com/office/powerpoint/2012/main" userId="45f3f3689a195098" providerId="Windows Live"/>
      </p:ext>
    </p:extLst>
  </p:cmAuthor>
  <p:cmAuthor id="3" name="Willie Neiswanger" initials="WN" lastIdx="1" clrIdx="2">
    <p:extLst>
      <p:ext uri="{19B8F6BF-5375-455C-9EA6-DF929625EA0E}">
        <p15:presenceInfo xmlns:p15="http://schemas.microsoft.com/office/powerpoint/2012/main" userId="Willie Neiswa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18"/>
    <a:srgbClr val="0029FF"/>
    <a:srgbClr val="E7E6E6"/>
    <a:srgbClr val="308B30"/>
    <a:srgbClr val="9FA85B"/>
    <a:srgbClr val="FFFFFF"/>
    <a:srgbClr val="C00000"/>
    <a:srgbClr val="A44E93"/>
    <a:srgbClr val="445B7D"/>
    <a:srgbClr val="C1C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4" autoAdjust="0"/>
    <p:restoredTop sz="82011" autoAdjust="0"/>
  </p:normalViewPr>
  <p:slideViewPr>
    <p:cSldViewPr snapToGrid="0">
      <p:cViewPr varScale="1">
        <p:scale>
          <a:sx n="89" d="100"/>
          <a:sy n="89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2152"/>
    </p:cViewPr>
  </p:sorterViewPr>
  <p:notesViewPr>
    <p:cSldViewPr snapToGrid="0">
      <p:cViewPr varScale="1">
        <p:scale>
          <a:sx n="74" d="100"/>
          <a:sy n="74" d="100"/>
        </p:scale>
        <p:origin x="29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8E16A-E68A-8E46-9062-51379553F67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0EAD4-3B71-1540-AD9E-25A3E778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Parameters to be learned: mixture proportion, mixture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197FD-B75B-5805-C5DA-F40F268C9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4E0B0-33A9-B2B7-E42C-F6D6563E1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AA21D-041A-57C4-AA26-D540E656D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Parameters to be learned: mixture proportion, mixture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98007-F3A2-8455-0933-3288FED61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8616-7F80-E337-3B2D-1B3C1C422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0DF4A-6E2F-9823-C78B-4284F878A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620D3-3597-C7FC-B7F2-D8CD9AF4D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Parameters to be learned: mixture proportion, mixture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5065A-8C3F-4A59-074B-96EC97050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9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E9687-C3EB-7240-8473-5AB14B402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5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-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9265"/>
            <a:ext cx="2804160" cy="1538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1">
                <a:solidFill>
                  <a:srgbClr val="000DE8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5C14FA-B29D-5B42-BA90-265DBE521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367721"/>
            <a:ext cx="10058400" cy="731520"/>
          </a:xfrm>
          <a:prstGeom prst="rect">
            <a:avLst/>
          </a:prstGeom>
        </p:spPr>
        <p:txBody>
          <a:bodyPr wrap="none" lIns="0" tIns="91440" rIns="0" bIns="91440" anchor="ctr" anchorCtr="0"/>
          <a:lstStyle>
            <a:lvl1pPr>
              <a:defRPr sz="3200" b="1" i="0">
                <a:latin typeface="Avenir" panose="02000503020000020003" pitchFamily="2" charset="0"/>
              </a:defRPr>
            </a:lvl1pPr>
            <a:lvl2pPr>
              <a:defRPr sz="2500" b="1">
                <a:latin typeface="+mj-lt"/>
              </a:defRPr>
            </a:lvl2pPr>
            <a:lvl3pPr>
              <a:defRPr sz="2500" b="1">
                <a:latin typeface="+mj-lt"/>
              </a:defRPr>
            </a:lvl3pPr>
            <a:lvl4pPr>
              <a:defRPr sz="2500" b="1">
                <a:latin typeface="+mj-lt"/>
              </a:defRPr>
            </a:lvl4pPr>
            <a:lvl5pPr>
              <a:defRPr sz="2500" b="1">
                <a:latin typeface="+mj-lt"/>
              </a:defRPr>
            </a:lvl5pPr>
          </a:lstStyle>
          <a:p>
            <a:pPr lvl="0"/>
            <a:r>
              <a:rPr lang="en-GB" dirty="0"/>
              <a:t>Page Title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554ABB7-2801-BC42-BE4E-F438F846F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357742"/>
            <a:ext cx="3638433" cy="2323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400" b="1">
                <a:solidFill>
                  <a:srgbClr val="000DE8"/>
                </a:solidFill>
                <a:latin typeface="Avenir Book" panose="02000503020000020003" pitchFamily="2" charset="0"/>
              </a:defRPr>
            </a:lvl1pPr>
            <a:lvl2pPr marL="9525" indent="0">
              <a:tabLst/>
              <a:defRPr sz="1000" b="1">
                <a:solidFill>
                  <a:srgbClr val="000DE8"/>
                </a:solidFill>
                <a:latin typeface="+mn-lt"/>
              </a:defRPr>
            </a:lvl2pPr>
            <a:lvl3pPr marL="187325" indent="-177800">
              <a:buFont typeface="Arial" panose="020B0604020202020204" pitchFamily="34" charset="0"/>
              <a:buChar char="•"/>
              <a:tabLst/>
              <a:defRPr sz="1000">
                <a:solidFill>
                  <a:srgbClr val="000DE8"/>
                </a:solidFill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GB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145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E0989-3521-F94D-93F1-72C73760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7604E-B5F4-D642-BD56-CBF31906C0C5}"/>
              </a:ext>
            </a:extLst>
          </p:cNvPr>
          <p:cNvSpPr/>
          <p:nvPr userDrawn="1"/>
        </p:nvSpPr>
        <p:spPr>
          <a:xfrm>
            <a:off x="0" y="0"/>
            <a:ext cx="12192000" cy="10363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CF9A0E-ED34-4F4E-B4BD-8EFFB4CA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" y="0"/>
            <a:ext cx="12169120" cy="103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0" indent="0">
              <a:tabLst/>
              <a:defRPr sz="32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347090-96FE-B340-93F2-9CE0A8A7B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49" y="6610806"/>
            <a:ext cx="2743200" cy="236567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Proprietary &amp; Confidential | </a:t>
            </a:r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88D9-B3E7-9D44-88F9-AEA568081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4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23CBE5-33E5-0A4E-B16B-7EFFA58D4B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743200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628444"/>
            <a:ext cx="10515600" cy="146121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28CAA9-9797-2942-8332-94D2B084E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2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D508AD-B17F-214A-A424-4D7135ADEDB2}"/>
              </a:ext>
            </a:extLst>
          </p:cNvPr>
          <p:cNvSpPr/>
          <p:nvPr userDrawn="1"/>
        </p:nvSpPr>
        <p:spPr>
          <a:xfrm>
            <a:off x="0" y="-1"/>
            <a:ext cx="12192000" cy="4338085"/>
          </a:xfrm>
          <a:prstGeom prst="rect">
            <a:avLst/>
          </a:prstGeom>
          <a:gradFill flip="none" rotWithShape="1">
            <a:gsLst>
              <a:gs pos="1300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chemeClr val="bg1"/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CD6B3D-F4C6-EF47-97EA-B5E9B91A8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7224" y="6521729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3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6273402-CA9D-6041-BAD7-B615B2BC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B09260-E39A-6440-B4AE-2ABBFA0E6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C2DEAB-96FE-E249-BD31-B991DD7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79A644-6348-3749-B62A-603257D9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C2DEAB-96FE-E249-BD31-B991DD7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F850FA-7699-BF45-A0FC-29BA2B63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07474-6F72-8B44-9DD0-C6B338923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59A7A5-ACA5-5D45-B701-0B7AAF9C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AE173EA-4207-944C-AD2D-6D5D94034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5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Avenir" panose="02000503020000020003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venir Book" panose="02000503020000020003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841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  <a:p>
            <a:pPr marL="128588" marR="0" lvl="4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elvetica Light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B8E3BF-893A-424E-B071-FE05701D1352}"/>
              </a:ext>
            </a:extLst>
          </p:cNvPr>
          <p:cNvSpPr/>
          <p:nvPr userDrawn="1"/>
        </p:nvSpPr>
        <p:spPr>
          <a:xfrm>
            <a:off x="11347450" y="6089654"/>
            <a:ext cx="844549" cy="76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D0E262D-4F70-E84B-8225-50560037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>
              <a:solidFill>
                <a:srgbClr val="323232">
                  <a:tint val="75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51A5AF-D54E-234E-B9AB-35EC6CE5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2" r:id="rId2"/>
    <p:sldLayoutId id="2147483728" r:id="rId3"/>
    <p:sldLayoutId id="2147483729" r:id="rId4"/>
    <p:sldLayoutId id="2147483699" r:id="rId5"/>
    <p:sldLayoutId id="2147483700" r:id="rId6"/>
    <p:sldLayoutId id="2147483730" r:id="rId7"/>
    <p:sldLayoutId id="2147483731" r:id="rId8"/>
    <p:sldLayoutId id="2147483734" r:id="rId9"/>
    <p:sldLayoutId id="2147483735" r:id="rId10"/>
    <p:sldLayoutId id="2147483736" r:id="rId11"/>
  </p:sldLayoutIdLst>
  <p:hf hdr="0" ftr="0" dt="0"/>
  <p:txStyles>
    <p:titleStyle>
      <a:lvl1pPr marL="0" marR="0" indent="0" algn="l" defTabSz="51435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75" b="1" i="0" kern="1200">
          <a:solidFill>
            <a:schemeClr val="tx1"/>
          </a:solidFill>
          <a:latin typeface="Avenir" panose="02000503020000020003" pitchFamily="2" charset="0"/>
          <a:ea typeface="Avenir" panose="02000503020000020003" pitchFamily="2" charset="0"/>
          <a:cs typeface="Avenir" panose="02000503020000020003" pitchFamily="2" charset="0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6.png"/><Relationship Id="rId7" Type="http://schemas.openxmlformats.org/officeDocument/2006/relationships/image" Target="../media/image5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81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F1F-10B8-DF4B-B4E6-F245E5D3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848315" cy="2743200"/>
          </a:xfrm>
        </p:spPr>
        <p:txBody>
          <a:bodyPr anchor="t">
            <a:normAutofit fontScale="90000"/>
          </a:bodyPr>
          <a:lstStyle/>
          <a:p>
            <a:r>
              <a:rPr lang="en-US" sz="4200" b="1" dirty="0">
                <a:latin typeface="Avenir Black" panose="02000503020000020003" pitchFamily="2" charset="0"/>
              </a:rPr>
              <a:t>DSC190: Machine Learning with Few Labels</a:t>
            </a:r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Unsupervised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919C2-7A20-6640-90D7-2763BA16F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8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Zhiting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Hu</a:t>
            </a:r>
          </a:p>
          <a:p>
            <a:pPr lvl="0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Lecture 9, October 18, 2024</a:t>
            </a:r>
          </a:p>
        </p:txBody>
      </p:sp>
      <p:pic>
        <p:nvPicPr>
          <p:cNvPr id="6" name="Picture 2" descr="Halıcıoğlu Data Science Institute">
            <a:extLst>
              <a:ext uri="{FF2B5EF4-FFF2-40B4-BE49-F238E27FC236}">
                <a16:creationId xmlns:a16="http://schemas.microsoft.com/office/drawing/2014/main" id="{E891EFE8-F82A-4647-846A-90CA00F2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7" y="5735229"/>
            <a:ext cx="4445479" cy="9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2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C4E5-71B3-A54A-90A4-1B339E8F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434980"/>
          </a:xfrm>
        </p:spPr>
        <p:txBody>
          <a:bodyPr>
            <a:normAutofit/>
          </a:bodyPr>
          <a:lstStyle/>
          <a:p>
            <a:r>
              <a:rPr lang="en-US" dirty="0"/>
              <a:t>Consider a mixture of K Gaussian components: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model can be used for unsupervised clustering. </a:t>
            </a:r>
          </a:p>
          <a:p>
            <a:pPr lvl="1"/>
            <a:r>
              <a:rPr lang="en-US" dirty="0"/>
              <a:t>This model has been used to discover new kinds of stars in astronomical data, etc.  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C90BA-365A-614E-82F0-B6E35184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90" y="1852833"/>
            <a:ext cx="7845779" cy="38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C4E5-71B3-A54A-90A4-1B339E8F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098709"/>
          </a:xfrm>
        </p:spPr>
        <p:txBody>
          <a:bodyPr>
            <a:normAutofit/>
          </a:bodyPr>
          <a:lstStyle/>
          <a:p>
            <a:r>
              <a:rPr lang="en-US" dirty="0"/>
              <a:t>Consider a mixture of K Gaussian components: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E4094-9529-C94C-8A24-E807E5FB1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61885"/>
            <a:ext cx="10291383" cy="433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8A9CC4-275E-5A4E-AD21-1A54A5AFB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212" y="346898"/>
            <a:ext cx="1028371" cy="2694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4D0FE-4824-DA4E-A9F5-E83F4BC7A528}"/>
              </a:ext>
            </a:extLst>
          </p:cNvPr>
          <p:cNvSpPr txBox="1"/>
          <p:nvPr/>
        </p:nvSpPr>
        <p:spPr>
          <a:xfrm>
            <a:off x="7242501" y="4379494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08B30"/>
                </a:solidFill>
                <a:latin typeface="Avenir Book" panose="02000503020000020003" pitchFamily="2" charset="0"/>
              </a:rPr>
              <a:t>Parameters to be learned: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F7AE1-7262-8080-9446-9BCC17AC4861}"/>
              </a:ext>
            </a:extLst>
          </p:cNvPr>
          <p:cNvSpPr txBox="1"/>
          <p:nvPr/>
        </p:nvSpPr>
        <p:spPr>
          <a:xfrm>
            <a:off x="5279924" y="3389621"/>
            <a:ext cx="4689986" cy="989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16C96-79F0-7DDA-B2B7-C463144DEAB9}"/>
              </a:ext>
            </a:extLst>
          </p:cNvPr>
          <p:cNvSpPr txBox="1"/>
          <p:nvPr/>
        </p:nvSpPr>
        <p:spPr>
          <a:xfrm>
            <a:off x="4594528" y="4880736"/>
            <a:ext cx="6533519" cy="1223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28AF9-42EC-51DA-B1EA-34EC4A87BE65}"/>
              </a:ext>
            </a:extLst>
          </p:cNvPr>
          <p:cNvSpPr txBox="1"/>
          <p:nvPr/>
        </p:nvSpPr>
        <p:spPr>
          <a:xfrm>
            <a:off x="5793392" y="4264341"/>
            <a:ext cx="5638800" cy="7156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1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9AE99-DBEC-DDE7-71B8-EBF6B6D9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8958-7789-B04A-BBF0-EA57F3A8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C66B-8A29-119D-BD04-0E71E70A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098709"/>
          </a:xfrm>
        </p:spPr>
        <p:txBody>
          <a:bodyPr>
            <a:normAutofit/>
          </a:bodyPr>
          <a:lstStyle/>
          <a:p>
            <a:r>
              <a:rPr lang="en-US" dirty="0"/>
              <a:t>Consider a mixture of K Gaussian components: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54B38-FCA9-16D5-575E-8B2A8E383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1D521-A658-D19C-EDA0-EB7A0333E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61885"/>
            <a:ext cx="10291383" cy="433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703FE-BF55-2D24-BCDE-E3C3FDB29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212" y="346898"/>
            <a:ext cx="1028371" cy="2694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5A85C-489E-5FBF-C72A-8EB9DA700994}"/>
              </a:ext>
            </a:extLst>
          </p:cNvPr>
          <p:cNvSpPr txBox="1"/>
          <p:nvPr/>
        </p:nvSpPr>
        <p:spPr>
          <a:xfrm>
            <a:off x="7242501" y="4379494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08B30"/>
                </a:solidFill>
                <a:latin typeface="Avenir Book" panose="02000503020000020003" pitchFamily="2" charset="0"/>
              </a:rPr>
              <a:t>Parameters to be learned: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44984-DD31-F726-9747-128713BC462F}"/>
              </a:ext>
            </a:extLst>
          </p:cNvPr>
          <p:cNvSpPr txBox="1"/>
          <p:nvPr/>
        </p:nvSpPr>
        <p:spPr>
          <a:xfrm>
            <a:off x="4594528" y="4880736"/>
            <a:ext cx="6533519" cy="1223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49899-7D23-F397-8F35-2C983CF38013}"/>
              </a:ext>
            </a:extLst>
          </p:cNvPr>
          <p:cNvSpPr txBox="1"/>
          <p:nvPr/>
        </p:nvSpPr>
        <p:spPr>
          <a:xfrm>
            <a:off x="5793392" y="4264341"/>
            <a:ext cx="5638800" cy="7156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7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B0431-0659-FA41-C333-1BF087443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79C8-5B05-A5D0-D33A-F72D6CFC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8154-C615-2D37-E61F-2F10C1600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098709"/>
          </a:xfrm>
        </p:spPr>
        <p:txBody>
          <a:bodyPr>
            <a:normAutofit/>
          </a:bodyPr>
          <a:lstStyle/>
          <a:p>
            <a:r>
              <a:rPr lang="en-US" dirty="0"/>
              <a:t>Consider a mixture of K Gaussian components: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BEC63-6E3C-7A8A-54DB-922508A7F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DCFD8-C76D-F146-74D0-9DB98424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61885"/>
            <a:ext cx="10291383" cy="433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CCA0B-E0F0-0AE1-FE07-2DA2EE47D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212" y="346898"/>
            <a:ext cx="1028371" cy="2694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32B853-1162-5721-2AC8-56971CE581F4}"/>
              </a:ext>
            </a:extLst>
          </p:cNvPr>
          <p:cNvSpPr txBox="1"/>
          <p:nvPr/>
        </p:nvSpPr>
        <p:spPr>
          <a:xfrm>
            <a:off x="7242501" y="4379494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08B30"/>
                </a:solidFill>
                <a:latin typeface="Avenir Book" panose="02000503020000020003" pitchFamily="2" charset="0"/>
              </a:rPr>
              <a:t>Parameters to be learned: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64999-CBAE-4252-DE8F-6F1BC1EB9B8E}"/>
              </a:ext>
            </a:extLst>
          </p:cNvPr>
          <p:cNvSpPr txBox="1"/>
          <p:nvPr/>
        </p:nvSpPr>
        <p:spPr>
          <a:xfrm>
            <a:off x="4528781" y="5571940"/>
            <a:ext cx="3370996" cy="488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Consider a mixture of K Gaussian components:</a:t>
                </a:r>
                <a:endParaRPr lang="en-US" sz="500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Recall MLE for </a:t>
                </a:r>
                <a:r>
                  <a:rPr lang="en-US" b="1" dirty="0">
                    <a:latin typeface="Avenir Heavy" panose="02000503020000020003" pitchFamily="2" charset="0"/>
                  </a:rPr>
                  <a:t>completely observed </a:t>
                </a:r>
                <a:r>
                  <a:rPr lang="en-US" dirty="0"/>
                  <a:t>data</a:t>
                </a:r>
              </a:p>
              <a:p>
                <a:pPr lvl="1"/>
                <a:r>
                  <a:rPr lang="en-US" dirty="0"/>
                  <a:t>Data log-likelihood: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MLE: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What if we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  <a:blipFill>
                <a:blip r:embed="rId2"/>
                <a:stretch>
                  <a:fillRect l="-603" t="-1632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8FE79-964B-594B-9DE7-AD618511B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23" b="44498"/>
          <a:stretch/>
        </p:blipFill>
        <p:spPr>
          <a:xfrm>
            <a:off x="4082443" y="2180367"/>
            <a:ext cx="7884968" cy="2497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69565-0EF7-4041-A549-7E4B56EB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89"/>
          <a:stretch/>
        </p:blipFill>
        <p:spPr>
          <a:xfrm>
            <a:off x="1658150" y="4623245"/>
            <a:ext cx="6796640" cy="15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8FCA-B651-6B45-B472-A5131A68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Learning Harder?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68EAB-616C-BB4E-9C6E-7C2880696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Complete log likelihood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if both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can be observed, then</a:t>
                </a:r>
              </a:p>
              <a:p>
                <a:pPr marL="234950" lvl="1" indent="0">
                  <a:buNone/>
                </a:pPr>
                <a:endParaRPr lang="en-US" dirty="0"/>
              </a:p>
              <a:p>
                <a:pPr marL="23495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Decomposes into a sum of factors, the parameter for each factor can be estimated separately</a:t>
                </a:r>
              </a:p>
              <a:p>
                <a:r>
                  <a:rPr lang="en-US" dirty="0"/>
                  <a:t>But given that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is not observed,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dirty="0"/>
                  <a:t> is a random quantity, cannot be maximized directly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Incomplete (or marginal) log likelihood: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unobserved, our objective becomes the log of a marginal probability: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All parameters become coupled together</a:t>
                </a:r>
              </a:p>
              <a:p>
                <a:pPr lvl="1"/>
                <a:r>
                  <a:rPr lang="en-US" dirty="0"/>
                  <a:t>In other models when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is complex (continuous) variables (as we’ll see later), marginalization over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is intractable.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68EAB-616C-BB4E-9C6E-7C2880696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  <a:blipFill>
                <a:blip r:embed="rId2"/>
                <a:stretch>
                  <a:fillRect l="-603" t="-1632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18F68-32AA-F246-8FD9-B2DA1E82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BC2DAC-2E5B-744C-8B15-72CD778B9DE1}"/>
                  </a:ext>
                </a:extLst>
              </p:cNvPr>
              <p:cNvSpPr txBox="1"/>
              <p:nvPr/>
            </p:nvSpPr>
            <p:spPr>
              <a:xfrm>
                <a:off x="2163854" y="2022150"/>
                <a:ext cx="74437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BC2DAC-2E5B-744C-8B15-72CD778B9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54" y="2022150"/>
                <a:ext cx="7443768" cy="369332"/>
              </a:xfrm>
              <a:prstGeom prst="rect">
                <a:avLst/>
              </a:prstGeom>
              <a:blipFill>
                <a:blip r:embed="rId3"/>
                <a:stretch>
                  <a:fillRect l="-511" t="-6667" r="-1022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1B904-78EA-2E46-B417-C0023CEC5C48}"/>
                  </a:ext>
                </a:extLst>
              </p:cNvPr>
              <p:cNvSpPr txBox="1"/>
              <p:nvPr/>
            </p:nvSpPr>
            <p:spPr>
              <a:xfrm>
                <a:off x="2163854" y="4675215"/>
                <a:ext cx="5442066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1B904-78EA-2E46-B417-C0023CEC5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54" y="4675215"/>
                <a:ext cx="5442066" cy="786434"/>
              </a:xfrm>
              <a:prstGeom prst="rect">
                <a:avLst/>
              </a:prstGeom>
              <a:blipFill>
                <a:blip r:embed="rId4"/>
                <a:stretch>
                  <a:fillRect l="-698" t="-165079" r="-1163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E44C-F1F1-5748-9A17-AFDD7193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AF2C-2B0F-094E-A698-C79863339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8D068-95C2-2C44-BDE0-796111DA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98" y="1868874"/>
            <a:ext cx="8004275" cy="3564806"/>
          </a:xfrm>
          <a:prstGeom prst="rect">
            <a:avLst/>
          </a:prstGeom>
        </p:spPr>
      </p:pic>
      <p:pic>
        <p:nvPicPr>
          <p:cNvPr id="1026" name="Picture 2" descr="Christopher Bishop at Microsoft Research">
            <a:extLst>
              <a:ext uri="{FF2B5EF4-FFF2-40B4-BE49-F238E27FC236}">
                <a16:creationId xmlns:a16="http://schemas.microsoft.com/office/drawing/2014/main" id="{38F9A9F4-57E3-5E49-99A1-39ECF0FF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973" y="57357"/>
            <a:ext cx="2358877" cy="321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E1F2E9-732D-604E-8B47-D06B01994A8B}"/>
              </a:ext>
            </a:extLst>
          </p:cNvPr>
          <p:cNvSpPr txBox="1"/>
          <p:nvPr/>
        </p:nvSpPr>
        <p:spPr>
          <a:xfrm>
            <a:off x="166256" y="483337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This class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6528C7-AC89-C946-96F0-52DF0C3A56E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312724" y="5018045"/>
            <a:ext cx="72983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0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 deterministic function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Inherit the factorizability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Use this as the surrogate objective</a:t>
                </a:r>
              </a:p>
              <a:p>
                <a:r>
                  <a:rPr lang="en-US" dirty="0"/>
                  <a:t>Does maximizing this surrogate yield a maximizer of the likelihood? </a:t>
                </a:r>
              </a:p>
              <a:p>
                <a:pPr lvl="1"/>
                <a:r>
                  <a:rPr lang="en-US" dirty="0"/>
                  <a:t>We can show that: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E04EE-CBF4-F7E4-BB93-319D2C993553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E04EE-CBF4-F7E4-BB93-319D2C99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2A0D-E35B-DE50-B5A0-09CC0D1BB26D}"/>
                  </a:ext>
                </a:extLst>
              </p:cNvPr>
              <p:cNvSpPr txBox="1"/>
              <p:nvPr/>
            </p:nvSpPr>
            <p:spPr>
              <a:xfrm>
                <a:off x="3404406" y="4789516"/>
                <a:ext cx="4922053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2A0D-E35B-DE50-B5A0-09CC0D1B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4789516"/>
                <a:ext cx="4922053" cy="464101"/>
              </a:xfrm>
              <a:prstGeom prst="rect">
                <a:avLst/>
              </a:prstGeom>
              <a:blipFill>
                <a:blip r:embed="rId4"/>
                <a:stretch>
                  <a:fillRect l="-231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3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/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blipFill>
                <a:blip r:embed="rId4"/>
                <a:stretch>
                  <a:fillRect l="-257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10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/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US" sz="28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AB67-4C8B-3AD5-0ACF-7D36AEDF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19" y="2641986"/>
                <a:ext cx="4922053" cy="464101"/>
              </a:xfrm>
              <a:prstGeom prst="rect">
                <a:avLst/>
              </a:prstGeom>
              <a:blipFill>
                <a:blip r:embed="rId4"/>
                <a:stretch>
                  <a:fillRect l="-257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23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6301F-6D3A-913D-CA09-6A0528030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32F7-623A-166E-74C2-712D09B6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EB17-E850-6CDD-F1FA-03C9588F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  <a:p>
            <a:endParaRPr lang="en-US" dirty="0"/>
          </a:p>
          <a:p>
            <a:r>
              <a:rPr lang="en-US" dirty="0"/>
              <a:t>Two paper presentations</a:t>
            </a:r>
          </a:p>
          <a:p>
            <a:endParaRPr lang="en-US" sz="1000" dirty="0"/>
          </a:p>
          <a:p>
            <a:pPr lvl="1"/>
            <a:r>
              <a:rPr lang="en-US" b="1" dirty="0">
                <a:latin typeface="Avenir Heavy" panose="02000503020000020003" pitchFamily="2" charset="0"/>
              </a:rPr>
              <a:t>Yuxuan Zhang</a:t>
            </a:r>
            <a:r>
              <a:rPr lang="en-US" dirty="0"/>
              <a:t>: GQA: Training Generalized Multi-Query Transformer Models from Multi-Head Checkpoints</a:t>
            </a:r>
          </a:p>
          <a:p>
            <a:pPr lvl="1"/>
            <a:endParaRPr lang="en-US" sz="1000" dirty="0"/>
          </a:p>
          <a:p>
            <a:pPr lvl="1"/>
            <a:r>
              <a:rPr lang="en-US" b="1" dirty="0" err="1">
                <a:latin typeface="Avenir Heavy" panose="02000503020000020003" pitchFamily="2" charset="0"/>
              </a:rPr>
              <a:t>Xinle</a:t>
            </a:r>
            <a:r>
              <a:rPr lang="en-US" b="1" dirty="0">
                <a:latin typeface="Avenir Heavy" panose="02000503020000020003" pitchFamily="2" charset="0"/>
              </a:rPr>
              <a:t> Yu</a:t>
            </a:r>
            <a:r>
              <a:rPr lang="en-US" dirty="0"/>
              <a:t>: Continuous Adaptation via Meta-Learning in Nonstationary and Competitive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916E8-09C4-D723-E7D6-40D03358B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8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Jensen’s inequality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965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594FAF1-8F15-1943-9980-634AE3162FC3}"/>
              </a:ext>
            </a:extLst>
          </p:cNvPr>
          <p:cNvGrpSpPr/>
          <p:nvPr/>
        </p:nvGrpSpPr>
        <p:grpSpPr>
          <a:xfrm>
            <a:off x="3337184" y="2711495"/>
            <a:ext cx="4835157" cy="2896736"/>
            <a:chOff x="6689555" y="3665129"/>
            <a:chExt cx="4860760" cy="27778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DF0F6C-E666-B043-B04B-EF247FA5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1242" y="3665129"/>
              <a:ext cx="4219073" cy="277787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8EEC24-5992-3742-A0C0-A89D551D7E8F}"/>
                </a:ext>
              </a:extLst>
            </p:cNvPr>
            <p:cNvSpPr txBox="1"/>
            <p:nvPr/>
          </p:nvSpPr>
          <p:spPr>
            <a:xfrm>
              <a:off x="6689555" y="5682395"/>
              <a:ext cx="1828800" cy="744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DA807C-349C-6044-A0D8-808571B47050}"/>
                    </a:ext>
                  </a:extLst>
                </p:cNvPr>
                <p:cNvSpPr txBox="1"/>
                <p:nvPr/>
              </p:nvSpPr>
              <p:spPr>
                <a:xfrm>
                  <a:off x="8009043" y="5775614"/>
                  <a:ext cx="70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DA807C-349C-6044-A0D8-808571B47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043" y="5775614"/>
                  <a:ext cx="700041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54C34C0-FD69-DE4E-B8DE-7BAE96F2918A}"/>
              </a:ext>
            </a:extLst>
          </p:cNvPr>
          <p:cNvSpPr/>
          <p:nvPr/>
        </p:nvSpPr>
        <p:spPr>
          <a:xfrm>
            <a:off x="4697058" y="4891250"/>
            <a:ext cx="459293" cy="45929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91DD8C-96A0-6940-8B71-CD57D4A175A2}"/>
              </a:ext>
            </a:extLst>
          </p:cNvPr>
          <p:cNvGrpSpPr/>
          <p:nvPr/>
        </p:nvGrpSpPr>
        <p:grpSpPr>
          <a:xfrm>
            <a:off x="1055339" y="4266596"/>
            <a:ext cx="2064706" cy="1549645"/>
            <a:chOff x="465647" y="3443687"/>
            <a:chExt cx="3867752" cy="29029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AFF37D-98B4-A145-970E-66E17EF84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647" y="3443687"/>
              <a:ext cx="3771900" cy="25463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2D782A-FDF0-454A-A2CD-49F06D4F14F6}"/>
                </a:ext>
              </a:extLst>
            </p:cNvPr>
            <p:cNvSpPr txBox="1"/>
            <p:nvPr/>
          </p:nvSpPr>
          <p:spPr>
            <a:xfrm>
              <a:off x="2740811" y="5246171"/>
              <a:ext cx="1592588" cy="11004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8C19ED-6438-8D45-949D-52D963EB0066}"/>
                  </a:ext>
                </a:extLst>
              </p:cNvPr>
              <p:cNvSpPr/>
              <p:nvPr/>
            </p:nvSpPr>
            <p:spPr>
              <a:xfrm>
                <a:off x="4714149" y="6309108"/>
                <a:ext cx="3492431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8C19ED-6438-8D45-949D-52D963EB0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149" y="6309108"/>
                <a:ext cx="3492431" cy="490199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ACC5EA9-D22E-474C-9F55-64630BB8F1E4}"/>
              </a:ext>
            </a:extLst>
          </p:cNvPr>
          <p:cNvSpPr/>
          <p:nvPr/>
        </p:nvSpPr>
        <p:spPr>
          <a:xfrm>
            <a:off x="8300072" y="4976103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Evidence Lower Bound (ELBO)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416DBD-D2A5-454A-9C69-90981AA26D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216" y="5677265"/>
            <a:ext cx="5865143" cy="6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dirty="0">
                    <a:solidFill>
                      <a:srgbClr val="7030A0"/>
                    </a:solidFill>
                    <a:latin typeface="Avenir" panose="02000503020000020003" pitchFamily="2" charset="0"/>
                  </a:rPr>
                  <a:t>Conclusion-1</a:t>
                </a:r>
                <a:r>
                  <a:rPr lang="en-US" dirty="0">
                    <a:latin typeface="Avenir" panose="02000503020000020003" pitchFamily="2" charset="0"/>
                  </a:rPr>
                  <a:t>:</a:t>
                </a: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/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/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  <a:blipFill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362AEA1-AB1B-15D2-C737-5A9DB885ED3A}"/>
              </a:ext>
            </a:extLst>
          </p:cNvPr>
          <p:cNvSpPr/>
          <p:nvPr/>
        </p:nvSpPr>
        <p:spPr>
          <a:xfrm>
            <a:off x="10024298" y="3321387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(ELBO)</a:t>
            </a:r>
          </a:p>
        </p:txBody>
      </p:sp>
    </p:spTree>
    <p:extLst>
      <p:ext uri="{BB962C8B-B14F-4D97-AF65-F5344CB8AC3E}">
        <p14:creationId xmlns:p14="http://schemas.microsoft.com/office/powerpoint/2010/main" val="36687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869386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dirty="0">
                    <a:solidFill>
                      <a:srgbClr val="7030A0"/>
                    </a:solidFill>
                    <a:latin typeface="Avenir" panose="02000503020000020003" pitchFamily="2" charset="0"/>
                  </a:rPr>
                  <a:t>Conclusion-1</a:t>
                </a:r>
                <a:r>
                  <a:rPr lang="en-US" dirty="0">
                    <a:latin typeface="Avenir" panose="02000503020000020003" pitchFamily="2" charset="0"/>
                  </a:rPr>
                  <a:t>:</a:t>
                </a: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Since KL divergence is non-negative, this is another way to prove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Avenir" panose="02000503020000020003" pitchFamily="2" charset="0"/>
                  </a:rPr>
                  <a:t>Conclusion-1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869386" cy="5434979"/>
              </a:xfrm>
              <a:blipFill>
                <a:blip r:embed="rId2"/>
                <a:stretch>
                  <a:fillRect l="-58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/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/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  <a:blipFill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362AEA1-AB1B-15D2-C737-5A9DB885ED3A}"/>
              </a:ext>
            </a:extLst>
          </p:cNvPr>
          <p:cNvSpPr/>
          <p:nvPr/>
        </p:nvSpPr>
        <p:spPr>
          <a:xfrm>
            <a:off x="10024298" y="3321387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(ELBO)</a:t>
            </a:r>
          </a:p>
        </p:txBody>
      </p:sp>
    </p:spTree>
    <p:extLst>
      <p:ext uri="{BB962C8B-B14F-4D97-AF65-F5344CB8AC3E}">
        <p14:creationId xmlns:p14="http://schemas.microsoft.com/office/powerpoint/2010/main" val="3530394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Bound and Free Energy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For fixed data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define a functional called the (variational) free energy: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EM algorithm is coordinate-decent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each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E-step:</a:t>
                </a:r>
              </a:p>
              <a:p>
                <a:pPr lvl="2"/>
                <a:endParaRPr lang="en-US" dirty="0"/>
              </a:p>
              <a:p>
                <a:pPr lvl="2"/>
                <a:endParaRPr lang="en-US" sz="800" dirty="0"/>
              </a:p>
              <a:p>
                <a:pPr lvl="2"/>
                <a:r>
                  <a:rPr lang="en-US" dirty="0"/>
                  <a:t>M-step: 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C4BF38-B23D-924A-A361-6713F1036F0A}"/>
                  </a:ext>
                </a:extLst>
              </p:cNvPr>
              <p:cNvSpPr/>
              <p:nvPr/>
            </p:nvSpPr>
            <p:spPr>
              <a:xfrm>
                <a:off x="3117114" y="2343987"/>
                <a:ext cx="729186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≥−ℓ(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C4BF38-B23D-924A-A361-6713F1036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14" y="2343987"/>
                <a:ext cx="7291868" cy="556434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985841D-F25A-7E4A-8FBB-8161AB684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910" y="4473592"/>
            <a:ext cx="5013595" cy="17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E-step: </a:t>
                </a:r>
                <a:r>
                  <a:rPr lang="en-US" dirty="0">
                    <a:solidFill>
                      <a:schemeClr val="tx1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w</a:t>
                </a:r>
                <a:r>
                  <a:rPr lang="en-US" dirty="0" err="1"/>
                  <a:t>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Claim:</a:t>
                </a:r>
              </a:p>
              <a:p>
                <a:pPr marL="23495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This is the posterior distribution over the latent variables given the data and the current parameters.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Proof (easy): recall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minimized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0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which is achieved only when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  <a:blipFill>
                <a:blip r:embed="rId3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/>
              <p:nvPr/>
            </p:nvSpPr>
            <p:spPr>
              <a:xfrm>
                <a:off x="2620828" y="1586895"/>
                <a:ext cx="5973687" cy="564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28" y="1586895"/>
                <a:ext cx="5973687" cy="564193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1BA6-E3B7-DB40-B4BB-DCFAAE23C197}"/>
                  </a:ext>
                </a:extLst>
              </p:cNvPr>
              <p:cNvSpPr/>
              <p:nvPr/>
            </p:nvSpPr>
            <p:spPr>
              <a:xfrm>
                <a:off x="2340260" y="3498585"/>
                <a:ext cx="8314368" cy="921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1BA6-E3B7-DB40-B4BB-DCFAAE23C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60" y="3498585"/>
                <a:ext cx="8314368" cy="921214"/>
              </a:xfrm>
              <a:prstGeom prst="rect">
                <a:avLst/>
              </a:prstGeom>
              <a:blipFill>
                <a:blip r:embed="rId5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A15CB1-4CE6-DC42-ABE1-A1AD8332E1C2}"/>
              </a:ext>
            </a:extLst>
          </p:cNvPr>
          <p:cNvCxnSpPr/>
          <p:nvPr/>
        </p:nvCxnSpPr>
        <p:spPr>
          <a:xfrm flipH="1">
            <a:off x="2679031" y="4245813"/>
            <a:ext cx="455144" cy="529389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460610-F6F2-9D4B-BFA5-095B3DE3FC2E}"/>
                  </a:ext>
                </a:extLst>
              </p:cNvPr>
              <p:cNvSpPr txBox="1"/>
              <p:nvPr/>
            </p:nvSpPr>
            <p:spPr>
              <a:xfrm>
                <a:off x="1239252" y="4909865"/>
                <a:ext cx="2579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venir Book" panose="02000503020000020003" pitchFamily="2" charset="0"/>
                  </a:rPr>
                  <a:t>Independent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460610-F6F2-9D4B-BFA5-095B3DE3F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52" y="4909865"/>
                <a:ext cx="2579232" cy="461665"/>
              </a:xfrm>
              <a:prstGeom prst="rect">
                <a:avLst/>
              </a:prstGeom>
              <a:blipFill>
                <a:blip r:embed="rId6"/>
                <a:stretch>
                  <a:fillRect l="-34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42F9A1-CA58-B745-AD6E-0E0503DC38E8}"/>
              </a:ext>
            </a:extLst>
          </p:cNvPr>
          <p:cNvCxnSpPr>
            <a:cxnSpLocks/>
          </p:cNvCxnSpPr>
          <p:nvPr/>
        </p:nvCxnSpPr>
        <p:spPr>
          <a:xfrm>
            <a:off x="5837270" y="4426738"/>
            <a:ext cx="0" cy="550264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AECD7E-D160-BD4B-8A07-E7266B4637CA}"/>
                  </a:ext>
                </a:extLst>
              </p:cNvPr>
              <p:cNvSpPr txBox="1"/>
              <p:nvPr/>
            </p:nvSpPr>
            <p:spPr>
              <a:xfrm>
                <a:off x="4948943" y="4983941"/>
                <a:ext cx="1548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AECD7E-D160-BD4B-8A07-E7266B463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943" y="4983941"/>
                <a:ext cx="1548501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EECAE8-6548-FB41-A9E8-824E567C2CF3}"/>
              </a:ext>
            </a:extLst>
          </p:cNvPr>
          <p:cNvCxnSpPr>
            <a:cxnSpLocks/>
          </p:cNvCxnSpPr>
          <p:nvPr/>
        </p:nvCxnSpPr>
        <p:spPr>
          <a:xfrm>
            <a:off x="8395985" y="4359601"/>
            <a:ext cx="0" cy="550264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81DE59-440D-5344-B49B-2DD3917D2579}"/>
                  </a:ext>
                </a:extLst>
              </p:cNvPr>
              <p:cNvSpPr txBox="1"/>
              <p:nvPr/>
            </p:nvSpPr>
            <p:spPr>
              <a:xfrm>
                <a:off x="8018061" y="4977002"/>
                <a:ext cx="7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81DE59-440D-5344-B49B-2DD3917D2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61" y="4977002"/>
                <a:ext cx="7558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9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M-step: </a:t>
                </a:r>
                <a:r>
                  <a:rPr lang="en-US" dirty="0">
                    <a:solidFill>
                      <a:schemeClr val="tx1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w</a:t>
                </a:r>
                <a:r>
                  <a:rPr lang="en-US" dirty="0" err="1"/>
                  <a:t>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the free energy breaks into two terms: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The first term is the expected complete log likelihood and the second term, which does not depend on q, is the entropy.</a:t>
                </a:r>
              </a:p>
              <a:p>
                <a:r>
                  <a:rPr lang="en-US" dirty="0"/>
                  <a:t>Thus, in the M-step, maximizing with respect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we only need to consider the first term: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Under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this is equivalent to solving a standard MLE of fully observed </a:t>
                </a:r>
                <a:r>
                  <a:rPr lang="en-US" dirty="0">
                    <a:solidFill>
                      <a:schemeClr val="tx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with z </a:t>
                </a:r>
                <a:r>
                  <a:rPr lang="en-US" dirty="0">
                    <a:solidFill>
                      <a:schemeClr val="tx1"/>
                    </a:solidFill>
                  </a:rPr>
                  <a:t>replaced by its expectation </a:t>
                </a:r>
                <a:r>
                  <a:rPr lang="en-US" dirty="0" err="1">
                    <a:solidFill>
                      <a:schemeClr val="tx1"/>
                    </a:solidFill>
                  </a:rPr>
                  <a:t>w.r.t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  <a:blipFill>
                <a:blip r:embed="rId3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19101-9412-8245-9E93-3F1B04F0075F}"/>
                  </a:ext>
                </a:extLst>
              </p:cNvPr>
              <p:cNvSpPr/>
              <p:nvPr/>
            </p:nvSpPr>
            <p:spPr>
              <a:xfrm>
                <a:off x="2583916" y="2007103"/>
                <a:ext cx="729186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≥−ℓ(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19101-9412-8245-9E93-3F1B04F0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16" y="2007103"/>
                <a:ext cx="7291868" cy="556434"/>
              </a:xfrm>
              <a:prstGeom prst="rect">
                <a:avLst/>
              </a:prstGeom>
              <a:blipFill>
                <a:blip r:embed="rId4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275709-A5C4-7343-B7D9-EFBAAD02D530}"/>
                  </a:ext>
                </a:extLst>
              </p:cNvPr>
              <p:cNvSpPr txBox="1"/>
              <p:nvPr/>
            </p:nvSpPr>
            <p:spPr>
              <a:xfrm>
                <a:off x="1746760" y="4144102"/>
                <a:ext cx="9373143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275709-A5C4-7343-B7D9-EFBAAD02D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60" y="4144102"/>
                <a:ext cx="9373143" cy="786434"/>
              </a:xfrm>
              <a:prstGeom prst="rect">
                <a:avLst/>
              </a:prstGeom>
              <a:blipFill>
                <a:blip r:embed="rId5"/>
                <a:stretch>
                  <a:fillRect l="-135" t="-163492" r="-541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7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0AC5-0923-6244-86DC-95E6634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Algorithm: Quick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73F72-EEEA-6446-A230-CA275AF5A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Observed variables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latent variables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To learn a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, we want to maximize the marginal log-likelihood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But it’s too difficult</a:t>
                </a:r>
              </a:p>
              <a:p>
                <a:r>
                  <a:rPr lang="en-US" dirty="0"/>
                  <a:t>EM algorithm: </a:t>
                </a:r>
              </a:p>
              <a:p>
                <a:pPr lvl="1"/>
                <a:r>
                  <a:rPr lang="en-US" dirty="0"/>
                  <a:t>maximize a lower bound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rgbClr val="0029FF"/>
                  </a:solidFill>
                </a:endParaRPr>
              </a:p>
              <a:p>
                <a:pPr lvl="1"/>
                <a:r>
                  <a:rPr lang="en-US" dirty="0"/>
                  <a:t>Or equivalently, minimize an upper bound of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>
                  <a:solidFill>
                    <a:srgbClr val="0029FF"/>
                  </a:solidFill>
                </a:endParaRPr>
              </a:p>
              <a:p>
                <a:r>
                  <a:rPr lang="en-US" dirty="0"/>
                  <a:t>Key equation: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73F72-EEEA-6446-A230-CA275AF5A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4D480-1CF5-854F-A45E-84C9346AB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93951F-9ECE-184E-9426-E05F9C2FBD53}"/>
                  </a:ext>
                </a:extLst>
              </p:cNvPr>
              <p:cNvSpPr/>
              <p:nvPr/>
            </p:nvSpPr>
            <p:spPr>
              <a:xfrm>
                <a:off x="1482461" y="4733664"/>
                <a:ext cx="8314368" cy="1700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93951F-9ECE-184E-9426-E05F9C2FB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61" y="4733664"/>
                <a:ext cx="8314368" cy="1700402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487F4E-7A09-F64A-A66E-A219BE925DD4}"/>
                  </a:ext>
                </a:extLst>
              </p:cNvPr>
              <p:cNvSpPr txBox="1"/>
              <p:nvPr/>
            </p:nvSpPr>
            <p:spPr>
              <a:xfrm>
                <a:off x="2918612" y="2221687"/>
                <a:ext cx="5442066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487F4E-7A09-F64A-A66E-A219BE925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12" y="2221687"/>
                <a:ext cx="5442066" cy="786434"/>
              </a:xfrm>
              <a:prstGeom prst="rect">
                <a:avLst/>
              </a:prstGeom>
              <a:blipFill>
                <a:blip r:embed="rId4"/>
                <a:stretch>
                  <a:fillRect l="-698" t="-163492" r="-1395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EE13BB5-1F31-C240-896C-15BC1C363A6E}"/>
              </a:ext>
            </a:extLst>
          </p:cNvPr>
          <p:cNvSpPr/>
          <p:nvPr/>
        </p:nvSpPr>
        <p:spPr>
          <a:xfrm>
            <a:off x="6458863" y="4571420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Evidence Lower Bound (ELBO)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85E96F-EFDE-DF41-924A-6DE26D33D9E6}"/>
              </a:ext>
            </a:extLst>
          </p:cNvPr>
          <p:cNvSpPr/>
          <p:nvPr/>
        </p:nvSpPr>
        <p:spPr>
          <a:xfrm>
            <a:off x="3162924" y="4733663"/>
            <a:ext cx="2893101" cy="86911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7A1F6-3B87-9F4D-9806-8B0420D35961}"/>
              </a:ext>
            </a:extLst>
          </p:cNvPr>
          <p:cNvSpPr/>
          <p:nvPr/>
        </p:nvSpPr>
        <p:spPr>
          <a:xfrm>
            <a:off x="700258" y="6350380"/>
            <a:ext cx="2745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Variational free energy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A3711-EE1E-BF45-88F4-5FE6EFC422F0}"/>
              </a:ext>
            </a:extLst>
          </p:cNvPr>
          <p:cNvSpPr/>
          <p:nvPr/>
        </p:nvSpPr>
        <p:spPr>
          <a:xfrm>
            <a:off x="3445625" y="5919202"/>
            <a:ext cx="960121" cy="514864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7554-0F5F-DF40-ABFA-853C32A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Algorithm: Quick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EM algorithm is coordinate-decent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525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E-step: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sz="2200" dirty="0"/>
                  <a:t>the posterior distribution over the latent variables given the data and the current parameters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M-step: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32AA9-B850-584A-B77B-FBD05D17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574D-827B-3D48-B39E-DCCDB7882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00"/>
          <a:stretch/>
        </p:blipFill>
        <p:spPr>
          <a:xfrm>
            <a:off x="2726015" y="2052669"/>
            <a:ext cx="4406306" cy="765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42A1D-4A78-B34F-B348-CA690BD2C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87"/>
          <a:stretch/>
        </p:blipFill>
        <p:spPr>
          <a:xfrm>
            <a:off x="2726015" y="4040149"/>
            <a:ext cx="3817611" cy="69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/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  <a:blipFill>
                <a:blip r:embed="rId4"/>
                <a:stretch>
                  <a:fillRect r="-62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/>
              <p:nvPr/>
            </p:nvSpPr>
            <p:spPr>
              <a:xfrm>
                <a:off x="1615464" y="5061205"/>
                <a:ext cx="8314368" cy="1700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64" y="5061205"/>
                <a:ext cx="8314368" cy="1700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/>
              <p:nvPr/>
            </p:nvSpPr>
            <p:spPr>
              <a:xfrm>
                <a:off x="6443874" y="3860402"/>
                <a:ext cx="5408275" cy="878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874" y="3860402"/>
                <a:ext cx="5408275" cy="878767"/>
              </a:xfrm>
              <a:prstGeom prst="rect">
                <a:avLst/>
              </a:prstGeom>
              <a:blipFill>
                <a:blip r:embed="rId6"/>
                <a:stretch>
                  <a:fillRect t="-141429" b="-2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9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BCAD4-A259-44AB-B59B-14DDAFC9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C70535-AFEC-E44C-BAD6-3002C3C65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463C-CF82-B240-A00F-04EB8C11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KL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D15FB-0D74-C040-8CAC-2607B54BC2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2732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Kullback-Leibler (KL) divergence: measures the closeness of two distributions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a.k.a. Relative entropy</a:t>
                </a:r>
              </a:p>
              <a:p>
                <a:pPr lvl="1"/>
                <a:r>
                  <a:rPr lang="en-US" dirty="0"/>
                  <a:t>KL &gt;= 0  (Jensen’s inequality)</a:t>
                </a:r>
              </a:p>
              <a:p>
                <a:pPr lvl="1"/>
                <a:r>
                  <a:rPr lang="en-US" dirty="0"/>
                  <a:t>Intuitively: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high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high, then we are happy (i.e. low KL divergence) 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high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low then we pay a price (i.e. high KL divergence).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low then we don’t care (i.e. also low KL divergence, regardless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not a true “distance”: </a:t>
                </a:r>
              </a:p>
              <a:p>
                <a:pPr lvl="2"/>
                <a:r>
                  <a:rPr lang="en-US" dirty="0"/>
                  <a:t>not commutative (symmetric)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lit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!=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doesn’t satisfy triangle inequality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D15FB-0D74-C040-8CAC-2607B54BC2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273220"/>
              </a:xfrm>
              <a:blipFill>
                <a:blip r:embed="rId3"/>
                <a:stretch>
                  <a:fillRect l="-603" t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F43D3-E1EA-3F43-90AF-4352681C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E964D6-55D7-1C46-A4F5-D6944DE18D1D}"/>
                  </a:ext>
                </a:extLst>
              </p:cNvPr>
              <p:cNvSpPr txBox="1"/>
              <p:nvPr/>
            </p:nvSpPr>
            <p:spPr>
              <a:xfrm>
                <a:off x="3320320" y="1946712"/>
                <a:ext cx="4841967" cy="1070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E964D6-55D7-1C46-A4F5-D6944DE18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320" y="1946712"/>
                <a:ext cx="4841967" cy="1070742"/>
              </a:xfrm>
              <a:prstGeom prst="rect">
                <a:avLst/>
              </a:prstGeom>
              <a:blipFill>
                <a:blip r:embed="rId4"/>
                <a:stretch>
                  <a:fillRect l="-785" t="-109412" r="-1571" b="-17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2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EB0A-E294-E24B-A7E5-329E0AEF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BF5FF-495F-CD44-840E-0DBA21D5D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238928"/>
              </a:xfrm>
            </p:spPr>
            <p:txBody>
              <a:bodyPr/>
              <a:lstStyle/>
              <a:p>
                <a:r>
                  <a:rPr lang="en-US" dirty="0"/>
                  <a:t>Model to be learned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Observe </a:t>
                </a:r>
                <a:r>
                  <a:rPr lang="en-US" b="1" dirty="0">
                    <a:latin typeface="Avenir Black" panose="02000503020000020003" pitchFamily="2" charset="0"/>
                  </a:rPr>
                  <a:t>full</a:t>
                </a:r>
                <a:r>
                  <a:rPr lang="en-US" dirty="0"/>
                  <a:t> data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includes both input (e.g., image) and output (e.g., image label)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defines an empirical data distribution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AE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Maximum Likelihood Estimation (MLE)</a:t>
                </a:r>
              </a:p>
              <a:p>
                <a:pPr lvl="1"/>
                <a:r>
                  <a:rPr lang="en-US" dirty="0"/>
                  <a:t>The most classical learning algorithm </a:t>
                </a:r>
              </a:p>
              <a:p>
                <a:pPr lvl="1"/>
                <a:endParaRPr lang="en-US" dirty="0"/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Question: </a:t>
                </a:r>
                <a:r>
                  <a:rPr lang="en-US" dirty="0"/>
                  <a:t>Show that MLE is minimizing the KL divergence between the empirical data distribution and the model distribution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BF5FF-495F-CD44-840E-0DBA21D5D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238928"/>
              </a:xfrm>
              <a:blipFill>
                <a:blip r:embed="rId2"/>
                <a:stretch>
                  <a:fillRect l="-603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46CB3-E5B5-A24B-9846-E0EAF60F4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68">
            <a:extLst>
              <a:ext uri="{FF2B5EF4-FFF2-40B4-BE49-F238E27FC236}">
                <a16:creationId xmlns:a16="http://schemas.microsoft.com/office/drawing/2014/main" id="{BAE63249-0D5F-A94B-884E-248604E8732A}"/>
              </a:ext>
            </a:extLst>
          </p:cNvPr>
          <p:cNvGrpSpPr/>
          <p:nvPr/>
        </p:nvGrpSpPr>
        <p:grpSpPr>
          <a:xfrm>
            <a:off x="7215285" y="3429000"/>
            <a:ext cx="4047005" cy="703782"/>
            <a:chOff x="0" y="0"/>
            <a:chExt cx="8094008" cy="1407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79">
                  <a:extLst>
                    <a:ext uri="{FF2B5EF4-FFF2-40B4-BE49-F238E27FC236}">
                      <a16:creationId xmlns:a16="http://schemas.microsoft.com/office/drawing/2014/main" id="{9FA8C9AB-D9D7-D445-B784-65C0EC5EDDDA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8094008" cy="14075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ar-AE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num>
                              <m:den/>
                            </m:f>
                            <m:r>
                              <a:rPr lang="ar-AE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ar-AE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ar-AE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d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6" name="TextBox 79">
                  <a:extLst>
                    <a:ext uri="{FF2B5EF4-FFF2-40B4-BE49-F238E27FC236}">
                      <a16:creationId xmlns:a16="http://schemas.microsoft.com/office/drawing/2014/main" id="{9FA8C9AB-D9D7-D445-B784-65C0EC5ED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8094008" cy="1407562"/>
                </a:xfrm>
                <a:prstGeom prst="rect">
                  <a:avLst/>
                </a:prstGeom>
                <a:blipFill>
                  <a:blip r:embed="rId3"/>
                  <a:stretch>
                    <a:fillRect l="-1254" t="-10714" b="-89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78">
                  <a:extLst>
                    <a:ext uri="{FF2B5EF4-FFF2-40B4-BE49-F238E27FC236}">
                      <a16:creationId xmlns:a16="http://schemas.microsoft.com/office/drawing/2014/main" id="{DC7BEA03-C873-574D-BDE8-B2624FE1FCDA}"/>
                    </a:ext>
                  </a:extLst>
                </p:cNvPr>
                <p:cNvSpPr txBox="1"/>
                <p:nvPr/>
              </p:nvSpPr>
              <p:spPr>
                <a:xfrm>
                  <a:off x="3778295" y="366533"/>
                  <a:ext cx="4268753" cy="738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defTabSz="4572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7" name="Rectangle 78">
                  <a:extLst>
                    <a:ext uri="{FF2B5EF4-FFF2-40B4-BE49-F238E27FC236}">
                      <a16:creationId xmlns:a16="http://schemas.microsoft.com/office/drawing/2014/main" id="{DC7BEA03-C873-574D-BDE8-B2624FE1F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295" y="366533"/>
                  <a:ext cx="4268753" cy="738663"/>
                </a:xfrm>
                <a:prstGeom prst="rect">
                  <a:avLst/>
                </a:prstGeom>
                <a:blipFill>
                  <a:blip r:embed="rId4"/>
                  <a:stretch>
                    <a:fillRect t="-6667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05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EB0A-E294-E24B-A7E5-329E0AEF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BF5FF-495F-CD44-840E-0DBA21D5D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238928"/>
              </a:xfrm>
            </p:spPr>
            <p:txBody>
              <a:bodyPr/>
              <a:lstStyle/>
              <a:p>
                <a:r>
                  <a:rPr lang="en-US" dirty="0"/>
                  <a:t>Model to be learned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Observe </a:t>
                </a:r>
                <a:r>
                  <a:rPr lang="en-US" b="1" dirty="0">
                    <a:latin typeface="Avenir Black" panose="02000503020000020003" pitchFamily="2" charset="0"/>
                  </a:rPr>
                  <a:t>full</a:t>
                </a:r>
                <a:r>
                  <a:rPr lang="en-US" dirty="0"/>
                  <a:t> data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includes both input (e.g., image) and output (e.g., image label)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defines an empirical data distribution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AE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Maximum Likelihood Estimation (MLE)</a:t>
                </a:r>
              </a:p>
              <a:p>
                <a:pPr lvl="1"/>
                <a:r>
                  <a:rPr lang="en-US" dirty="0"/>
                  <a:t>The most classical learning algorithm </a:t>
                </a:r>
              </a:p>
              <a:p>
                <a:pPr lvl="1"/>
                <a:endParaRPr lang="en-US" dirty="0"/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Question: </a:t>
                </a:r>
                <a:r>
                  <a:rPr lang="en-US" dirty="0"/>
                  <a:t>Show that MLE is minimizing the KL divergence between the empirical data distribution and the model distribution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BF5FF-495F-CD44-840E-0DBA21D5D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238928"/>
              </a:xfrm>
              <a:blipFill>
                <a:blip r:embed="rId2"/>
                <a:stretch>
                  <a:fillRect l="-603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46CB3-E5B5-A24B-9846-E0EAF60F4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68">
            <a:extLst>
              <a:ext uri="{FF2B5EF4-FFF2-40B4-BE49-F238E27FC236}">
                <a16:creationId xmlns:a16="http://schemas.microsoft.com/office/drawing/2014/main" id="{BAE63249-0D5F-A94B-884E-248604E8732A}"/>
              </a:ext>
            </a:extLst>
          </p:cNvPr>
          <p:cNvGrpSpPr/>
          <p:nvPr/>
        </p:nvGrpSpPr>
        <p:grpSpPr>
          <a:xfrm>
            <a:off x="7215285" y="3429000"/>
            <a:ext cx="4047005" cy="703782"/>
            <a:chOff x="0" y="0"/>
            <a:chExt cx="8094008" cy="1407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79">
                  <a:extLst>
                    <a:ext uri="{FF2B5EF4-FFF2-40B4-BE49-F238E27FC236}">
                      <a16:creationId xmlns:a16="http://schemas.microsoft.com/office/drawing/2014/main" id="{9FA8C9AB-D9D7-D445-B784-65C0EC5EDDDA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8094008" cy="14075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ar-AE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num>
                              <m:den/>
                            </m:f>
                            <m:r>
                              <a:rPr lang="ar-AE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ar-AE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ar-AE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d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6" name="TextBox 79">
                  <a:extLst>
                    <a:ext uri="{FF2B5EF4-FFF2-40B4-BE49-F238E27FC236}">
                      <a16:creationId xmlns:a16="http://schemas.microsoft.com/office/drawing/2014/main" id="{9FA8C9AB-D9D7-D445-B784-65C0EC5ED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8094008" cy="1407562"/>
                </a:xfrm>
                <a:prstGeom prst="rect">
                  <a:avLst/>
                </a:prstGeom>
                <a:blipFill>
                  <a:blip r:embed="rId3"/>
                  <a:stretch>
                    <a:fillRect l="-1254" t="-10714" b="-89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78">
                  <a:extLst>
                    <a:ext uri="{FF2B5EF4-FFF2-40B4-BE49-F238E27FC236}">
                      <a16:creationId xmlns:a16="http://schemas.microsoft.com/office/drawing/2014/main" id="{DC7BEA03-C873-574D-BDE8-B2624FE1FCDA}"/>
                    </a:ext>
                  </a:extLst>
                </p:cNvPr>
                <p:cNvSpPr txBox="1"/>
                <p:nvPr/>
              </p:nvSpPr>
              <p:spPr>
                <a:xfrm>
                  <a:off x="3778295" y="366533"/>
                  <a:ext cx="4268753" cy="738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defTabSz="4572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7" name="Rectangle 78">
                  <a:extLst>
                    <a:ext uri="{FF2B5EF4-FFF2-40B4-BE49-F238E27FC236}">
                      <a16:creationId xmlns:a16="http://schemas.microsoft.com/office/drawing/2014/main" id="{DC7BEA03-C873-574D-BDE8-B2624FE1F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295" y="366533"/>
                  <a:ext cx="4268753" cy="738663"/>
                </a:xfrm>
                <a:prstGeom prst="rect">
                  <a:avLst/>
                </a:prstGeom>
                <a:blipFill>
                  <a:blip r:embed="rId4"/>
                  <a:stretch>
                    <a:fillRect t="-6667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40C2E6-9F4B-1CDB-BE81-85D013E46D13}"/>
                  </a:ext>
                </a:extLst>
              </p:cNvPr>
              <p:cNvSpPr txBox="1"/>
              <p:nvPr/>
            </p:nvSpPr>
            <p:spPr>
              <a:xfrm>
                <a:off x="2501610" y="5445607"/>
                <a:ext cx="6802311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40C2E6-9F4B-1CDB-BE81-85D013E46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10" y="5445607"/>
                <a:ext cx="6802311" cy="397866"/>
              </a:xfrm>
              <a:prstGeom prst="rect">
                <a:avLst/>
              </a:prstGeom>
              <a:blipFill>
                <a:blip r:embed="rId5"/>
                <a:stretch>
                  <a:fillRect l="-372" t="-6061" r="-111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94C779D-B0CB-9055-F5F8-174478FB0981}"/>
              </a:ext>
            </a:extLst>
          </p:cNvPr>
          <p:cNvSpPr txBox="1"/>
          <p:nvPr/>
        </p:nvSpPr>
        <p:spPr>
          <a:xfrm>
            <a:off x="5327256" y="6299599"/>
            <a:ext cx="209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Cross entropy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93560F-6148-3B8B-43D0-E3C44446AC1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372670" y="5843473"/>
            <a:ext cx="1" cy="456126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3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</p:spPr>
            <p:txBody>
              <a:bodyPr/>
              <a:lstStyle/>
              <a:p>
                <a:r>
                  <a:rPr lang="en-US" dirty="0"/>
                  <a:t>Each data instance is partitioned into two parts:</a:t>
                </a:r>
              </a:p>
              <a:p>
                <a:pPr lvl="1"/>
                <a:r>
                  <a:rPr lang="en-US" dirty="0"/>
                  <a:t>observed variables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latent (unobserved) variables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Want to learn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  <a:blipFill>
                <a:blip r:embed="rId2"/>
                <a:stretch>
                  <a:fillRect l="-603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B0817-7ABA-2942-A5D2-7AC773DC6447}"/>
              </a:ext>
            </a:extLst>
          </p:cNvPr>
          <p:cNvSpPr txBox="1"/>
          <p:nvPr/>
        </p:nvSpPr>
        <p:spPr>
          <a:xfrm>
            <a:off x="63152" y="6461338"/>
            <a:ext cx="556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[Content adapted from CMU 10-708]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FCC1E9-EC78-F456-DEC6-38EFD8C29D24}"/>
              </a:ext>
            </a:extLst>
          </p:cNvPr>
          <p:cNvGrpSpPr/>
          <p:nvPr/>
        </p:nvGrpSpPr>
        <p:grpSpPr>
          <a:xfrm>
            <a:off x="9759461" y="569844"/>
            <a:ext cx="1755618" cy="5059691"/>
            <a:chOff x="9609347" y="1629548"/>
            <a:chExt cx="1024304" cy="29520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B7F5D5-61C9-3386-33B2-C417CF54E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679" r="40027" b="18140"/>
            <a:stretch/>
          </p:blipFill>
          <p:spPr>
            <a:xfrm>
              <a:off x="9648911" y="1629548"/>
              <a:ext cx="984740" cy="261876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F4467F-D8D2-8158-6F41-9618CB3989FA}"/>
                </a:ext>
              </a:extLst>
            </p:cNvPr>
            <p:cNvSpPr txBox="1"/>
            <p:nvPr/>
          </p:nvSpPr>
          <p:spPr>
            <a:xfrm>
              <a:off x="9628391" y="2528232"/>
              <a:ext cx="165630" cy="12108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F7C5C2-48E6-5A13-5F58-A5135419B8D3}"/>
                </a:ext>
              </a:extLst>
            </p:cNvPr>
            <p:cNvSpPr txBox="1"/>
            <p:nvPr/>
          </p:nvSpPr>
          <p:spPr>
            <a:xfrm>
              <a:off x="9609347" y="4248310"/>
              <a:ext cx="984740" cy="3332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31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(unobserved)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C4E5-71B3-A54A-90A4-1B339E8F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098709"/>
          </a:xfrm>
        </p:spPr>
        <p:txBody>
          <a:bodyPr/>
          <a:lstStyle/>
          <a:p>
            <a:r>
              <a:rPr lang="en-US" dirty="0"/>
              <a:t>A variable can be unobserved (latent) because: </a:t>
            </a:r>
          </a:p>
          <a:p>
            <a:pPr lvl="1"/>
            <a:r>
              <a:rPr lang="en-US" dirty="0"/>
              <a:t>imaginary quantity: meant to provide some simplified and abstractive view of the data generation process </a:t>
            </a:r>
          </a:p>
          <a:p>
            <a:pPr lvl="2"/>
            <a:r>
              <a:rPr lang="en-US" dirty="0"/>
              <a:t>e.g., speech recognition models, mixture models, ...</a:t>
            </a:r>
          </a:p>
          <a:p>
            <a:pPr marL="234950" lvl="1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D6BF7-A3BD-7543-9591-B99157E8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75" y="2894304"/>
            <a:ext cx="9695246" cy="36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(unobserved)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C4E5-71B3-A54A-90A4-1B339E8F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098709"/>
          </a:xfrm>
        </p:spPr>
        <p:txBody>
          <a:bodyPr/>
          <a:lstStyle/>
          <a:p>
            <a:r>
              <a:rPr lang="en-US" dirty="0"/>
              <a:t>A variable can be unobserved (latent) because: </a:t>
            </a:r>
          </a:p>
          <a:p>
            <a:pPr lvl="1"/>
            <a:r>
              <a:rPr lang="en-US" dirty="0"/>
              <a:t>imaginary quantity: meant to provide some simplified and abstractive view of the data generation process </a:t>
            </a:r>
          </a:p>
          <a:p>
            <a:pPr lvl="2"/>
            <a:r>
              <a:rPr lang="en-US" dirty="0"/>
              <a:t>e.g., speech recognition models, mixture models, ...</a:t>
            </a:r>
          </a:p>
          <a:p>
            <a:pPr marL="234950" lvl="1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D624D-647F-6B43-AF96-9DA4161AA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191" y="3107755"/>
            <a:ext cx="2852821" cy="2213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635A3-C38E-D148-90EC-29FF7B7E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715" y="3057636"/>
            <a:ext cx="3199297" cy="27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(unobserved)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C4E5-71B3-A54A-90A4-1B339E8F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098709"/>
          </a:xfrm>
        </p:spPr>
        <p:txBody>
          <a:bodyPr/>
          <a:lstStyle/>
          <a:p>
            <a:r>
              <a:rPr lang="en-US" dirty="0"/>
              <a:t>A variable can be unobserved (latent) because: </a:t>
            </a:r>
          </a:p>
          <a:p>
            <a:pPr lvl="1"/>
            <a:r>
              <a:rPr lang="en-US" dirty="0"/>
              <a:t>imaginary quantity: meant to provide some simplified and abstractive view of the data generation process </a:t>
            </a:r>
          </a:p>
          <a:p>
            <a:pPr lvl="2"/>
            <a:r>
              <a:rPr lang="en-US" dirty="0"/>
              <a:t>e.g., speech recognition models, mixture models, ...</a:t>
            </a:r>
          </a:p>
          <a:p>
            <a:pPr lvl="1"/>
            <a:r>
              <a:rPr lang="en-US" dirty="0"/>
              <a:t>a real-world object (and/or phenomena), but difficult or impossible to measure </a:t>
            </a:r>
          </a:p>
          <a:p>
            <a:pPr lvl="2"/>
            <a:r>
              <a:rPr lang="en-US" dirty="0"/>
              <a:t>e.g., the temperature of a star, causes of a disease, evolutionary ancestors ... </a:t>
            </a:r>
          </a:p>
          <a:p>
            <a:pPr lvl="1"/>
            <a:r>
              <a:rPr lang="en-US" dirty="0"/>
              <a:t>a real-world object (and/or phenomena), but sometimes wasn’t measured, because of faulty sensors, etc.</a:t>
            </a:r>
          </a:p>
          <a:p>
            <a:r>
              <a:rPr lang="en-US" dirty="0"/>
              <a:t>Discrete latent variables can be used to partition/cluster data into sub- groups </a:t>
            </a:r>
          </a:p>
          <a:p>
            <a:r>
              <a:rPr lang="en-US" dirty="0"/>
              <a:t>Continuous latent variables (factors) can be used for dimensionality reduction (e.g., factor analysis, etc.) 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mu-new-bullets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new-bullets" id="{919DC313-B10B-9B4B-A8AF-1BD0523F8A36}" vid="{D5F43929-A4F8-E449-9126-DD01AA1C6D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61715</TotalTime>
  <Words>1693</Words>
  <Application>Microsoft Macintosh PowerPoint</Application>
  <PresentationFormat>Widescreen</PresentationFormat>
  <Paragraphs>329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 Unicode MS</vt:lpstr>
      <vt:lpstr>System Font Regular</vt:lpstr>
      <vt:lpstr>Arial</vt:lpstr>
      <vt:lpstr>Avenir</vt:lpstr>
      <vt:lpstr>Avenir Black</vt:lpstr>
      <vt:lpstr>Avenir Book</vt:lpstr>
      <vt:lpstr>Avenir Heavy</vt:lpstr>
      <vt:lpstr>Calibri</vt:lpstr>
      <vt:lpstr>Cambria Math</vt:lpstr>
      <vt:lpstr>Helvetica Light</vt:lpstr>
      <vt:lpstr>Helvetica Neue</vt:lpstr>
      <vt:lpstr>Wingdings</vt:lpstr>
      <vt:lpstr>cmu-new-bullets</vt:lpstr>
      <vt:lpstr>DSC190: Machine Learning with Few Labels   Unsupervised Learning</vt:lpstr>
      <vt:lpstr>Outline</vt:lpstr>
      <vt:lpstr>Recap: KL Divergence</vt:lpstr>
      <vt:lpstr>Supervised Learning</vt:lpstr>
      <vt:lpstr>Supervised Learning</vt:lpstr>
      <vt:lpstr>Unsupervised Learning</vt:lpstr>
      <vt:lpstr>Latent (unobserved) variables</vt:lpstr>
      <vt:lpstr>Latent (unobserved) variables</vt:lpstr>
      <vt:lpstr>Latent (unobserved) variables</vt:lpstr>
      <vt:lpstr>Example: Gaussian Mixture Models (GMMs)</vt:lpstr>
      <vt:lpstr>Example: Gaussian Mixture Models (GMMs)</vt:lpstr>
      <vt:lpstr>Example: Gaussian Mixture Models (GMMs)</vt:lpstr>
      <vt:lpstr>Example: Gaussian Mixture Models (GMMs)</vt:lpstr>
      <vt:lpstr>Example: Gaussian Mixture Models (GMMs)</vt:lpstr>
      <vt:lpstr>Why is Learning Harder? </vt:lpstr>
      <vt:lpstr>Expectation Maximization (EM)</vt:lpstr>
      <vt:lpstr>Expectation Maximization (EM)</vt:lpstr>
      <vt:lpstr>Expectation Maximization (EM)</vt:lpstr>
      <vt:lpstr>Expectation Maximization (EM)</vt:lpstr>
      <vt:lpstr>Expectation Maximization (EM)</vt:lpstr>
      <vt:lpstr>Expectation Maximization (EM)</vt:lpstr>
      <vt:lpstr>Expectation Maximization (EM)</vt:lpstr>
      <vt:lpstr>Lower Bound and Free Energy</vt:lpstr>
      <vt:lpstr>E-step: minimization of F(q,θ) w.r.t q </vt:lpstr>
      <vt:lpstr>M-step: minimization of F(q,θ) w.r.t θ </vt:lpstr>
      <vt:lpstr>EM Algorithm: Quick Summary</vt:lpstr>
      <vt:lpstr>EM Algorithm: Quick 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Hu, Zhiting</cp:lastModifiedBy>
  <cp:revision>1661</cp:revision>
  <cp:lastPrinted>2021-04-13T06:38:35Z</cp:lastPrinted>
  <dcterms:created xsi:type="dcterms:W3CDTF">2019-06-06T01:50:40Z</dcterms:created>
  <dcterms:modified xsi:type="dcterms:W3CDTF">2024-10-18T08:10:04Z</dcterms:modified>
</cp:coreProperties>
</file>