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sldIdLst>
    <p:sldId id="1207" r:id="rId2"/>
    <p:sldId id="3783" r:id="rId3"/>
    <p:sldId id="4407" r:id="rId4"/>
    <p:sldId id="4404" r:id="rId5"/>
    <p:sldId id="3803" r:id="rId6"/>
    <p:sldId id="4406" r:id="rId7"/>
    <p:sldId id="3805" r:id="rId8"/>
    <p:sldId id="3806" r:id="rId9"/>
    <p:sldId id="3775" r:id="rId10"/>
    <p:sldId id="3774" r:id="rId11"/>
    <p:sldId id="3809" r:id="rId12"/>
    <p:sldId id="3843" r:id="rId13"/>
    <p:sldId id="3811" r:id="rId14"/>
    <p:sldId id="4010" r:id="rId15"/>
    <p:sldId id="4011" r:id="rId16"/>
    <p:sldId id="3795" r:id="rId17"/>
    <p:sldId id="3782" r:id="rId18"/>
    <p:sldId id="4013" r:id="rId19"/>
    <p:sldId id="3812" r:id="rId20"/>
    <p:sldId id="4409" r:id="rId21"/>
    <p:sldId id="15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2" clrIdx="0"/>
  <p:cmAuthor id="2" name="Hector Liu" initials="HL" lastIdx="2" clrIdx="1">
    <p:extLst>
      <p:ext uri="{19B8F6BF-5375-455C-9EA6-DF929625EA0E}">
        <p15:presenceInfo xmlns:p15="http://schemas.microsoft.com/office/powerpoint/2012/main" userId="45f3f3689a195098" providerId="Windows Live"/>
      </p:ext>
    </p:extLst>
  </p:cmAuthor>
  <p:cmAuthor id="3" name="Willie Neiswanger" initials="WN" lastIdx="1" clrIdx="2">
    <p:extLst>
      <p:ext uri="{19B8F6BF-5375-455C-9EA6-DF929625EA0E}">
        <p15:presenceInfo xmlns:p15="http://schemas.microsoft.com/office/powerpoint/2012/main" userId="Willie Neiswa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C18"/>
    <a:srgbClr val="0029FF"/>
    <a:srgbClr val="E7E6E6"/>
    <a:srgbClr val="308B30"/>
    <a:srgbClr val="9FA85B"/>
    <a:srgbClr val="FFFFFF"/>
    <a:srgbClr val="C00000"/>
    <a:srgbClr val="A44E93"/>
    <a:srgbClr val="445B7D"/>
    <a:srgbClr val="C1C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36" autoAdjust="0"/>
    <p:restoredTop sz="82011" autoAdjust="0"/>
  </p:normalViewPr>
  <p:slideViewPr>
    <p:cSldViewPr snapToGrid="0">
      <p:cViewPr varScale="1">
        <p:scale>
          <a:sx n="82" d="100"/>
          <a:sy n="82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22152"/>
    </p:cViewPr>
  </p:sorterViewPr>
  <p:notesViewPr>
    <p:cSldViewPr snapToGrid="0">
      <p:cViewPr varScale="1">
        <p:scale>
          <a:sx n="74" d="100"/>
          <a:sy n="74" d="100"/>
        </p:scale>
        <p:origin x="29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8E16A-E68A-8E46-9062-51379553F672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0EAD4-3B71-1540-AD9E-25A3E7786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26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5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0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3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0EAD4-3B71-1540-AD9E-25A3E7786C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9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4738065"/>
          </a:xfrm>
        </p:spPr>
        <p:txBody>
          <a:bodyPr/>
          <a:lstStyle>
            <a:lvl1pPr marL="347663" indent="-347663"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indent="-338138"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indent="-347663"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indent="-338138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indent="-336550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E9687-C3EB-7240-8473-5AB14B402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5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-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08415" y="6369265"/>
            <a:ext cx="2804160" cy="1538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400" b="1">
                <a:solidFill>
                  <a:srgbClr val="000DE8"/>
                </a:solidFill>
                <a:latin typeface="Avenir Book" panose="02000503020000020003" pitchFamily="2" charset="0"/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5C14FA-B29D-5B42-BA90-265DBE5210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367721"/>
            <a:ext cx="10058400" cy="731520"/>
          </a:xfrm>
          <a:prstGeom prst="rect">
            <a:avLst/>
          </a:prstGeom>
        </p:spPr>
        <p:txBody>
          <a:bodyPr wrap="none" lIns="0" tIns="91440" rIns="0" bIns="91440" anchor="ctr" anchorCtr="0"/>
          <a:lstStyle>
            <a:lvl1pPr>
              <a:defRPr sz="3200" b="1" i="0">
                <a:latin typeface="Avenir" panose="02000503020000020003" pitchFamily="2" charset="0"/>
              </a:defRPr>
            </a:lvl1pPr>
            <a:lvl2pPr>
              <a:defRPr sz="2500" b="1">
                <a:latin typeface="+mj-lt"/>
              </a:defRPr>
            </a:lvl2pPr>
            <a:lvl3pPr>
              <a:defRPr sz="2500" b="1">
                <a:latin typeface="+mj-lt"/>
              </a:defRPr>
            </a:lvl3pPr>
            <a:lvl4pPr>
              <a:defRPr sz="2500" b="1">
                <a:latin typeface="+mj-lt"/>
              </a:defRPr>
            </a:lvl4pPr>
            <a:lvl5pPr>
              <a:defRPr sz="2500" b="1">
                <a:latin typeface="+mj-lt"/>
              </a:defRPr>
            </a:lvl5pPr>
          </a:lstStyle>
          <a:p>
            <a:pPr lvl="0"/>
            <a:r>
              <a:rPr lang="en-GB" dirty="0"/>
              <a:t>Page Title</a:t>
            </a:r>
            <a:endParaRPr lang="en-US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554ABB7-2801-BC42-BE4E-F438F846F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357742"/>
            <a:ext cx="3638433" cy="2323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400" b="1">
                <a:solidFill>
                  <a:srgbClr val="000DE8"/>
                </a:solidFill>
                <a:latin typeface="Avenir Book" panose="02000503020000020003" pitchFamily="2" charset="0"/>
              </a:defRPr>
            </a:lvl1pPr>
            <a:lvl2pPr marL="9525" indent="0">
              <a:tabLst/>
              <a:defRPr sz="1000" b="1">
                <a:solidFill>
                  <a:srgbClr val="000DE8"/>
                </a:solidFill>
                <a:latin typeface="+mn-lt"/>
              </a:defRPr>
            </a:lvl2pPr>
            <a:lvl3pPr marL="187325" indent="-177800">
              <a:buFont typeface="Arial" panose="020B0604020202020204" pitchFamily="34" charset="0"/>
              <a:buChar char="•"/>
              <a:tabLst/>
              <a:defRPr sz="1000">
                <a:solidFill>
                  <a:srgbClr val="000DE8"/>
                </a:solidFill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en-GB" dirty="0"/>
              <a:t>Section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145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E0989-3521-F94D-93F1-72C73760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7604E-B5F4-D642-BD56-CBF31906C0C5}"/>
              </a:ext>
            </a:extLst>
          </p:cNvPr>
          <p:cNvSpPr/>
          <p:nvPr userDrawn="1"/>
        </p:nvSpPr>
        <p:spPr>
          <a:xfrm>
            <a:off x="0" y="0"/>
            <a:ext cx="12192000" cy="103632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CF9A0E-ED34-4F4E-B4BD-8EFFB4CA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" y="0"/>
            <a:ext cx="12169120" cy="103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914400" indent="0">
              <a:tabLst/>
              <a:defRPr sz="3200" b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347090-96FE-B340-93F2-9CE0A8A7B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49" y="6610806"/>
            <a:ext cx="2743200" cy="236567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 Proprietary &amp; Confidential | </a:t>
            </a:r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4738065"/>
          </a:xfrm>
        </p:spPr>
        <p:txBody>
          <a:bodyPr/>
          <a:lstStyle>
            <a:lvl1pPr marL="347663" indent="-347663"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indent="-338138"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indent="-347663"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indent="-338138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indent="-336550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788D9-B3E7-9D44-88F9-AEA568081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4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23CBE5-33E5-0A4E-B16B-7EFFA58D4B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743200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628444"/>
            <a:ext cx="10515600" cy="146121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2">
                    <a:lumMod val="20000"/>
                    <a:lumOff val="80000"/>
                  </a:schemeClr>
                </a:solidFill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28CAA9-9797-2942-8332-94D2B084E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2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D508AD-B17F-214A-A424-4D7135ADEDB2}"/>
              </a:ext>
            </a:extLst>
          </p:cNvPr>
          <p:cNvSpPr/>
          <p:nvPr userDrawn="1"/>
        </p:nvSpPr>
        <p:spPr>
          <a:xfrm>
            <a:off x="0" y="-1"/>
            <a:ext cx="12192000" cy="4338085"/>
          </a:xfrm>
          <a:prstGeom prst="rect">
            <a:avLst/>
          </a:prstGeom>
          <a:gradFill flip="none" rotWithShape="1">
            <a:gsLst>
              <a:gs pos="1300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venir Book" panose="02000503020000020003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chemeClr val="bg1"/>
                </a:solidFill>
                <a:latin typeface="Avenir Book" panose="02000503020000020003" pitchFamily="2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venir Book" panose="02000503020000020003" pitchFamily="2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CD6B3D-F4C6-EF47-97EA-B5E9B91A8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7224" y="6521729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3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6273402-CA9D-6041-BAD7-B615B2BC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B09260-E39A-6440-B4AE-2ABBFA0E6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C2DEAB-96FE-E249-BD31-B991DD78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79A644-6348-3749-B62A-603257D9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8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4C2DEAB-96FE-E249-BD31-B991DD78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F850FA-7699-BF45-A0FC-29BA2B63E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4738065"/>
          </a:xfrm>
        </p:spPr>
        <p:txBody>
          <a:bodyPr/>
          <a:lstStyle>
            <a:lvl1pPr marL="347663" indent="-347663">
              <a:buClr>
                <a:srgbClr val="333399"/>
              </a:buClr>
              <a:buSzPct val="80000"/>
              <a:buFont typeface="System Font Regular"/>
              <a:buChar char="●"/>
              <a:tabLst/>
              <a:defRPr sz="24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1pPr>
            <a:lvl2pPr marL="573088" indent="-338138">
              <a:buClr>
                <a:srgbClr val="333399"/>
              </a:buClr>
              <a:buSzPct val="70000"/>
              <a:buFont typeface="Arial Unicode MS" panose="020B0604020202020204" pitchFamily="34" charset="-128"/>
              <a:buChar char="◯"/>
              <a:tabLst/>
              <a:defRPr sz="22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2pPr>
            <a:lvl3pPr marL="808038" indent="-347663">
              <a:buClr>
                <a:srgbClr val="333399"/>
              </a:buClr>
              <a:buSzPct val="100000"/>
              <a:buFont typeface="Wingdings" pitchFamily="2" charset="2"/>
              <a:buChar char="§"/>
              <a:tabLst/>
              <a:defRPr sz="20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3pPr>
            <a:lvl4pPr marL="1033463" indent="-338138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8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4pPr>
            <a:lvl5pPr marL="1257300" indent="-336550">
              <a:buClr>
                <a:srgbClr val="333399"/>
              </a:buClr>
              <a:buSzPct val="50000"/>
              <a:buFont typeface="Wingdings" pitchFamily="2" charset="2"/>
              <a:buChar char="q"/>
              <a:tabLst/>
              <a:defRPr sz="1600" b="0" i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807474-6F72-8B44-9DD0-C6B338923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6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 marL="14288" indent="0">
              <a:tabLst/>
              <a:defRPr sz="3200" b="1" i="0">
                <a:solidFill>
                  <a:schemeClr val="bg2">
                    <a:lumMod val="10000"/>
                  </a:schemeClr>
                </a:solidFill>
                <a:latin typeface="Avenir" panose="02000503020000020003" pitchFamily="2" charset="0"/>
                <a:ea typeface="Avenir" panose="02000503020000020003" pitchFamily="2" charset="0"/>
                <a:cs typeface="Avenir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59A7A5-ACA5-5D45-B701-0B7AAF9C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66298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Book" panose="02000503020000020003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AE173EA-4207-944C-AD2D-6D5D94034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5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Avenir" panose="02000503020000020003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venir Book" panose="02000503020000020003" pitchFamily="2" charset="0"/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Avenir Book" panose="02000503020000020003" pitchFamily="2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841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  <a:p>
            <a:pPr marL="128588" marR="0" lvl="4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Helvetica Light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B8E3BF-893A-424E-B071-FE05701D1352}"/>
              </a:ext>
            </a:extLst>
          </p:cNvPr>
          <p:cNvSpPr/>
          <p:nvPr userDrawn="1"/>
        </p:nvSpPr>
        <p:spPr>
          <a:xfrm>
            <a:off x="11347450" y="6089654"/>
            <a:ext cx="844549" cy="768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D0E262D-4F70-E84B-8225-505600376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endParaRPr lang="en-US">
              <a:solidFill>
                <a:srgbClr val="323232">
                  <a:tint val="75000"/>
                </a:srgb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51A5AF-D54E-234E-B9AB-35EC6CE5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9150" y="6511102"/>
            <a:ext cx="1424262" cy="336271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2EEB3AA6-2BBE-DF40-B54D-BE85588B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32" r:id="rId2"/>
    <p:sldLayoutId id="2147483728" r:id="rId3"/>
    <p:sldLayoutId id="2147483729" r:id="rId4"/>
    <p:sldLayoutId id="2147483699" r:id="rId5"/>
    <p:sldLayoutId id="2147483700" r:id="rId6"/>
    <p:sldLayoutId id="2147483730" r:id="rId7"/>
    <p:sldLayoutId id="2147483731" r:id="rId8"/>
    <p:sldLayoutId id="2147483734" r:id="rId9"/>
    <p:sldLayoutId id="2147483735" r:id="rId10"/>
    <p:sldLayoutId id="2147483736" r:id="rId11"/>
  </p:sldLayoutIdLst>
  <p:hf hdr="0" ftr="0" dt="0"/>
  <p:txStyles>
    <p:titleStyle>
      <a:lvl1pPr marL="0" marR="0" indent="0" algn="l" defTabSz="51435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75" b="1" i="0" kern="1200">
          <a:solidFill>
            <a:schemeClr val="tx1"/>
          </a:solidFill>
          <a:latin typeface="Avenir" panose="02000503020000020003" pitchFamily="2" charset="0"/>
          <a:ea typeface="Avenir" panose="02000503020000020003" pitchFamily="2" charset="0"/>
          <a:cs typeface="Avenir" panose="02000503020000020003" pitchFamily="2" charset="0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Avenir Book" panose="02000503020000020003" pitchFamily="2" charset="0"/>
          <a:ea typeface="Avenir Book" panose="02000503020000020003" pitchFamily="2" charset="0"/>
          <a:cs typeface="Avenir Book" panose="02000503020000020003" pitchFamily="2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0.png"/><Relationship Id="rId5" Type="http://schemas.openxmlformats.org/officeDocument/2006/relationships/image" Target="../media/image2800.png"/><Relationship Id="rId4" Type="http://schemas.openxmlformats.org/officeDocument/2006/relationships/image" Target="../media/image15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8.png"/><Relationship Id="rId4" Type="http://schemas.openxmlformats.org/officeDocument/2006/relationships/image" Target="../media/image5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0.png"/><Relationship Id="rId5" Type="http://schemas.openxmlformats.org/officeDocument/2006/relationships/image" Target="../media/image2800.png"/><Relationship Id="rId4" Type="http://schemas.openxmlformats.org/officeDocument/2006/relationships/image" Target="../media/image150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2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7F1F-10B8-DF4B-B4E6-F245E5D38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848315" cy="2743200"/>
          </a:xfrm>
        </p:spPr>
        <p:txBody>
          <a:bodyPr anchor="t">
            <a:normAutofit fontScale="90000"/>
          </a:bodyPr>
          <a:lstStyle/>
          <a:p>
            <a:r>
              <a:rPr lang="en-US" sz="4200" b="1" dirty="0">
                <a:latin typeface="Avenir Black" panose="02000503020000020003" pitchFamily="2" charset="0"/>
              </a:rPr>
              <a:t>DSC190: Machine Learning with Few Labels</a:t>
            </a:r>
            <a:br>
              <a:rPr lang="en-US" sz="4200" dirty="0"/>
            </a:br>
            <a:br>
              <a:rPr lang="en-US" sz="4200" dirty="0"/>
            </a:br>
            <a:br>
              <a:rPr lang="en-US" sz="4200" dirty="0"/>
            </a:br>
            <a:r>
              <a:rPr lang="en-US" sz="4200" dirty="0"/>
              <a:t>Unsupervised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919C2-7A20-6640-90D7-2763BA16F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85000"/>
              </a:lnSpc>
            </a:pP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Zhiting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Hu</a:t>
            </a:r>
          </a:p>
          <a:p>
            <a:pPr lvl="0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Lecture 13, October 28, 2024</a:t>
            </a:r>
          </a:p>
        </p:txBody>
      </p:sp>
      <p:pic>
        <p:nvPicPr>
          <p:cNvPr id="6" name="Picture 2" descr="Halıcıoğlu Data Science Institute">
            <a:extLst>
              <a:ext uri="{FF2B5EF4-FFF2-40B4-BE49-F238E27FC236}">
                <a16:creationId xmlns:a16="http://schemas.microsoft.com/office/drawing/2014/main" id="{E891EFE8-F82A-4647-846A-90CA00F2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57" y="5735229"/>
            <a:ext cx="4445479" cy="9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2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7554-0F5F-DF40-ABFA-853C32AF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Algorithm: Quick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9A0D-41EA-5E46-84FF-8BDD73649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EM algorithm is coordinate-decent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525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E-step: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sz="2200" dirty="0"/>
                  <a:t>the posterior distribution over the latent variables given the data and the current parameters</a:t>
                </a:r>
              </a:p>
              <a:p>
                <a:pPr lvl="1"/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M-step: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9A0D-41EA-5E46-84FF-8BDD73649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32AA9-B850-584A-B77B-FBD05D17B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E574D-827B-3D48-B39E-DCCDB7882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00"/>
          <a:stretch/>
        </p:blipFill>
        <p:spPr>
          <a:xfrm>
            <a:off x="2726015" y="2052669"/>
            <a:ext cx="4406306" cy="765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42A1D-4A78-B34F-B348-CA690BD2C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87"/>
          <a:stretch/>
        </p:blipFill>
        <p:spPr>
          <a:xfrm>
            <a:off x="2726015" y="4040149"/>
            <a:ext cx="3817611" cy="696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CC89AD-D8B3-4C4F-A63E-977B392359F2}"/>
                  </a:ext>
                </a:extLst>
              </p:cNvPr>
              <p:cNvSpPr/>
              <p:nvPr/>
            </p:nvSpPr>
            <p:spPr>
              <a:xfrm>
                <a:off x="6657105" y="2115710"/>
                <a:ext cx="20102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6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CC89AD-D8B3-4C4F-A63E-977B39235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05" y="2115710"/>
                <a:ext cx="2010230" cy="492443"/>
              </a:xfrm>
              <a:prstGeom prst="rect">
                <a:avLst/>
              </a:prstGeom>
              <a:blipFill>
                <a:blip r:embed="rId4"/>
                <a:stretch>
                  <a:fillRect r="-62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F75AEF-E6F8-D04B-BD80-9877C05BFC87}"/>
                  </a:ext>
                </a:extLst>
              </p:cNvPr>
              <p:cNvSpPr/>
              <p:nvPr/>
            </p:nvSpPr>
            <p:spPr>
              <a:xfrm>
                <a:off x="1615464" y="5061205"/>
                <a:ext cx="8314368" cy="1700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9FF"/>
                  </a:solidFill>
                </a:endParaRPr>
              </a:p>
              <a:p>
                <a:endParaRPr lang="en-US" sz="2400" b="1" dirty="0">
                  <a:solidFill>
                    <a:srgbClr val="0029FF"/>
                  </a:solidFill>
                </a:endParaRPr>
              </a:p>
              <a:p>
                <a:r>
                  <a:rPr lang="en-US" sz="24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F75AEF-E6F8-D04B-BD80-9877C05BF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464" y="5061205"/>
                <a:ext cx="8314368" cy="1700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B8AE4F-5243-5543-AAFA-6023977E9586}"/>
                  </a:ext>
                </a:extLst>
              </p:cNvPr>
              <p:cNvSpPr/>
              <p:nvPr/>
            </p:nvSpPr>
            <p:spPr>
              <a:xfrm>
                <a:off x="6443874" y="3860402"/>
                <a:ext cx="5408275" cy="878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B8AE4F-5243-5543-AAFA-6023977E9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3874" y="3860402"/>
                <a:ext cx="5408275" cy="878767"/>
              </a:xfrm>
              <a:prstGeom prst="rect">
                <a:avLst/>
              </a:prstGeom>
              <a:blipFill>
                <a:blip r:embed="rId6"/>
                <a:stretch>
                  <a:fillRect t="-141429" b="-2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9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Models (GMMs)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C4E5-71B3-A54A-90A4-1B339E8F0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0515600" cy="5098709"/>
          </a:xfrm>
        </p:spPr>
        <p:txBody>
          <a:bodyPr>
            <a:normAutofit/>
          </a:bodyPr>
          <a:lstStyle/>
          <a:p>
            <a:r>
              <a:rPr lang="en-US" dirty="0"/>
              <a:t>Consider a mixture of K Gaussian components: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E4094-9529-C94C-8A24-E807E5FB1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61885"/>
            <a:ext cx="10291383" cy="433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8A9CC4-275E-5A4E-AD21-1A54A5AFB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2212" y="346898"/>
            <a:ext cx="1028371" cy="26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6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Models (GMMs)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E-step: computing the posterior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given the current estimate of the parameters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  <a:blipFill>
                <a:blip r:embed="rId3"/>
                <a:stretch>
                  <a:fillRect l="-603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B513A-534E-BB4D-AA8C-46A6160E8593}"/>
              </a:ext>
            </a:extLst>
          </p:cNvPr>
          <p:cNvSpPr txBox="1"/>
          <p:nvPr/>
        </p:nvSpPr>
        <p:spPr>
          <a:xfrm>
            <a:off x="11532931" y="1694109"/>
            <a:ext cx="482138" cy="1425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3E5D2E-536D-C145-A3AD-D132ED09D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981" y="2254942"/>
            <a:ext cx="79883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Models (GMMs)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29320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M-step: computing the parameters given the current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Once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r>
                          <a:rPr lang="en-US" b="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we can compute the expected likelihood: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r>
                  <a:rPr lang="en-US" dirty="0"/>
                  <a:t>We need to fit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Gaussians, just need to weight examples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7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293207"/>
              </a:xfrm>
              <a:blipFill>
                <a:blip r:embed="rId3"/>
                <a:stretch>
                  <a:fillRect l="-603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7ECC97-1E45-142D-B72F-058EF886696A}"/>
                  </a:ext>
                </a:extLst>
              </p:cNvPr>
              <p:cNvSpPr/>
              <p:nvPr/>
            </p:nvSpPr>
            <p:spPr>
              <a:xfrm>
                <a:off x="2382970" y="2383586"/>
                <a:ext cx="7532255" cy="880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7ECC97-1E45-142D-B72F-058EF8866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970" y="2383586"/>
                <a:ext cx="7532255" cy="880754"/>
              </a:xfrm>
              <a:prstGeom prst="rect">
                <a:avLst/>
              </a:prstGeom>
              <a:blipFill>
                <a:blip r:embed="rId4"/>
                <a:stretch>
                  <a:fillRect t="-142857" b="-2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E2C2DB4-013A-78CB-2CF3-D283F80F6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775" y="3264340"/>
            <a:ext cx="6754451" cy="229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Models (GMMs)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M-step: computing the parameters given the current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  <a:blipFill>
                <a:blip r:embed="rId3"/>
                <a:stretch>
                  <a:fillRect l="-603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6D105-7BC9-8649-953D-1762FDA9C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465" y="2254942"/>
            <a:ext cx="10005335" cy="34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 for GMM: Quick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Initialize the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, covariances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 dirty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mixing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Iterate until convergence: </a:t>
                </a:r>
              </a:p>
              <a:p>
                <a:pPr lvl="1"/>
                <a:r>
                  <a:rPr lang="en-US" dirty="0"/>
                  <a:t>E-step: Evaluate the posterior given current parameters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23495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M-step: Re-estimate the parameters given current posterior </a:t>
                </a:r>
              </a:p>
              <a:p>
                <a:pPr marL="23495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234950" lvl="1" indent="0">
                  <a:buNone/>
                </a:pPr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  <a:blipFill>
                <a:blip r:embed="rId3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B513A-534E-BB4D-AA8C-46A6160E8593}"/>
              </a:ext>
            </a:extLst>
          </p:cNvPr>
          <p:cNvSpPr txBox="1"/>
          <p:nvPr/>
        </p:nvSpPr>
        <p:spPr>
          <a:xfrm>
            <a:off x="11532931" y="1694109"/>
            <a:ext cx="482138" cy="1425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5987D-84AD-444D-9B99-822721CE9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503" y="2706138"/>
            <a:ext cx="6731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9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Gaussian Mixture Models (GMMs)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Start: “guess” the centroid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and covariance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of each of the K clusters </a:t>
                </a:r>
              </a:p>
              <a:p>
                <a:r>
                  <a:rPr lang="en-US" dirty="0"/>
                  <a:t>Loop: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  <a:blipFill>
                <a:blip r:embed="rId2"/>
                <a:stretch>
                  <a:fillRect l="-603" t="-1741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E85BD-8A0F-064C-8725-9D46C1A3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14" y="2355627"/>
            <a:ext cx="7639791" cy="41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1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CEBC-14C0-7747-9B83-F54D8743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EM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9AE5C-B76F-EB49-8282-72D5B091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3"/>
            <a:ext cx="11353800" cy="4738065"/>
          </a:xfrm>
        </p:spPr>
        <p:txBody>
          <a:bodyPr/>
          <a:lstStyle/>
          <a:p>
            <a:r>
              <a:rPr lang="en-US" dirty="0"/>
              <a:t>A way of maximizing likelihood function for latent variable models. Finds MLE of parameters when the original (hard) problem can be broken up into two (easy) pieces </a:t>
            </a:r>
          </a:p>
          <a:p>
            <a:pPr lvl="1"/>
            <a:r>
              <a:rPr lang="en-US" dirty="0"/>
              <a:t>Estimate some “missing” or “unobserved” data from observed data and current parameters. </a:t>
            </a:r>
          </a:p>
          <a:p>
            <a:pPr lvl="1"/>
            <a:r>
              <a:rPr lang="en-US" dirty="0"/>
              <a:t>Using this “complete” data, find the maximum likelihood parameter estimates.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B74A9-6001-CA42-B207-1C5F4E497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0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7554-0F5F-DF40-ABFA-853C32AF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EM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9A0D-41EA-5E46-84FF-8BDD73649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EM algorithm is coordinate-decent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525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E-step:</a:t>
                </a:r>
              </a:p>
              <a:p>
                <a:pPr marL="234950" lvl="1" indent="0">
                  <a:buNone/>
                </a:pPr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M-step: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9A0D-41EA-5E46-84FF-8BDD73649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  <a:blipFill>
                <a:blip r:embed="rId2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32AA9-B850-584A-B77B-FBD05D17B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E574D-827B-3D48-B39E-DCCDB7882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00"/>
          <a:stretch/>
        </p:blipFill>
        <p:spPr>
          <a:xfrm>
            <a:off x="2726015" y="2052669"/>
            <a:ext cx="4406306" cy="765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42A1D-4A78-B34F-B348-CA690BD2C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87"/>
          <a:stretch/>
        </p:blipFill>
        <p:spPr>
          <a:xfrm>
            <a:off x="2652864" y="3051833"/>
            <a:ext cx="3817611" cy="696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CC89AD-D8B3-4C4F-A63E-977B392359F2}"/>
                  </a:ext>
                </a:extLst>
              </p:cNvPr>
              <p:cNvSpPr/>
              <p:nvPr/>
            </p:nvSpPr>
            <p:spPr>
              <a:xfrm>
                <a:off x="6657105" y="2115710"/>
                <a:ext cx="20102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6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CC89AD-D8B3-4C4F-A63E-977B39235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05" y="2115710"/>
                <a:ext cx="2010230" cy="492443"/>
              </a:xfrm>
              <a:prstGeom prst="rect">
                <a:avLst/>
              </a:prstGeom>
              <a:blipFill>
                <a:blip r:embed="rId4"/>
                <a:stretch>
                  <a:fillRect r="-62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F75AEF-E6F8-D04B-BD80-9877C05BFC87}"/>
                  </a:ext>
                </a:extLst>
              </p:cNvPr>
              <p:cNvSpPr/>
              <p:nvPr/>
            </p:nvSpPr>
            <p:spPr>
              <a:xfrm>
                <a:off x="1652040" y="3858304"/>
                <a:ext cx="8314368" cy="1700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9FF"/>
                  </a:solidFill>
                </a:endParaRPr>
              </a:p>
              <a:p>
                <a:endParaRPr lang="en-US" sz="2400" b="1" dirty="0">
                  <a:solidFill>
                    <a:srgbClr val="0029FF"/>
                  </a:solidFill>
                </a:endParaRPr>
              </a:p>
              <a:p>
                <a:r>
                  <a:rPr lang="en-US" sz="24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F75AEF-E6F8-D04B-BD80-9877C05BF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040" y="3858304"/>
                <a:ext cx="8314368" cy="1700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B8AE4F-5243-5543-AAFA-6023977E9586}"/>
                  </a:ext>
                </a:extLst>
              </p:cNvPr>
              <p:cNvSpPr/>
              <p:nvPr/>
            </p:nvSpPr>
            <p:spPr>
              <a:xfrm>
                <a:off x="6370723" y="2872086"/>
                <a:ext cx="5408275" cy="878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B8AE4F-5243-5543-AAFA-6023977E9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723" y="2872086"/>
                <a:ext cx="5408275" cy="878767"/>
              </a:xfrm>
              <a:prstGeom prst="rect">
                <a:avLst/>
              </a:prstGeom>
              <a:blipFill>
                <a:blip r:embed="rId6"/>
                <a:stretch>
                  <a:fillRect t="-142857" b="-2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90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6F72AB-EF02-3D4A-AA8D-83D46E7E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209" y="2277979"/>
            <a:ext cx="3933523" cy="3282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D7CEBC-14C0-7747-9B83-F54D87437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Each EM iteration guarantees to improve the likelihood </a:t>
            </a:r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B74A9-6001-CA42-B207-1C5F4E497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6B3A61-9345-134A-884D-72DFCFD8448A}"/>
                  </a:ext>
                </a:extLst>
              </p:cNvPr>
              <p:cNvSpPr/>
              <p:nvPr/>
            </p:nvSpPr>
            <p:spPr>
              <a:xfrm>
                <a:off x="1938816" y="1283840"/>
                <a:ext cx="8314368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6B3A61-9345-134A-884D-72DFCFD84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16" y="1283840"/>
                <a:ext cx="8314368" cy="914225"/>
              </a:xfrm>
              <a:prstGeom prst="rect">
                <a:avLst/>
              </a:prstGeom>
              <a:blipFill>
                <a:blip r:embed="rId3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8418B3B-54B8-AA49-823C-5E9F724F3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4" y="3034252"/>
            <a:ext cx="3882095" cy="2469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B149BB-029C-234C-9EB1-7EFF48ED6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850" y="2964412"/>
            <a:ext cx="4585077" cy="25726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FEF86-D5E2-9749-AF85-E370C5757E8B}"/>
              </a:ext>
            </a:extLst>
          </p:cNvPr>
          <p:cNvSpPr/>
          <p:nvPr/>
        </p:nvSpPr>
        <p:spPr>
          <a:xfrm>
            <a:off x="5759369" y="5793666"/>
            <a:ext cx="14510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200" dirty="0">
                <a:latin typeface="Avenir Book" panose="02000503020000020003" pitchFamily="2" charset="0"/>
              </a:rPr>
              <a:t>E-step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236326-FEA6-404D-8CD2-DA999AAFEDDC}"/>
              </a:ext>
            </a:extLst>
          </p:cNvPr>
          <p:cNvSpPr/>
          <p:nvPr/>
        </p:nvSpPr>
        <p:spPr>
          <a:xfrm>
            <a:off x="9402374" y="5793666"/>
            <a:ext cx="15359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200" dirty="0">
                <a:latin typeface="Avenir Book" panose="02000503020000020003" pitchFamily="2" charset="0"/>
              </a:rPr>
              <a:t>M-step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0573D-F0F6-A14C-AB03-618260A11B5F}"/>
              </a:ext>
            </a:extLst>
          </p:cNvPr>
          <p:cNvSpPr txBox="1"/>
          <p:nvPr/>
        </p:nvSpPr>
        <p:spPr>
          <a:xfrm>
            <a:off x="29344" y="6443964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[PRML, Chap 9.4]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24BA2D-B500-4446-8A2D-002BA983AE34}"/>
              </a:ext>
            </a:extLst>
          </p:cNvPr>
          <p:cNvCxnSpPr/>
          <p:nvPr/>
        </p:nvCxnSpPr>
        <p:spPr>
          <a:xfrm>
            <a:off x="8499927" y="2853502"/>
            <a:ext cx="0" cy="36576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C46180-C9C6-C644-A927-80C585922903}"/>
              </a:ext>
            </a:extLst>
          </p:cNvPr>
          <p:cNvCxnSpPr/>
          <p:nvPr/>
        </p:nvCxnSpPr>
        <p:spPr>
          <a:xfrm>
            <a:off x="3911439" y="2853502"/>
            <a:ext cx="0" cy="36576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09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</p:spPr>
            <p:txBody>
              <a:bodyPr/>
              <a:lstStyle/>
              <a:p>
                <a:r>
                  <a:rPr lang="en-US" dirty="0"/>
                  <a:t>Supervised MLE is easy:</a:t>
                </a:r>
              </a:p>
              <a:p>
                <a:pPr lvl="1"/>
                <a:r>
                  <a:rPr lang="en-US" dirty="0"/>
                  <a:t>Observe both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r>
                  <a:rPr lang="en-US" dirty="0"/>
                  <a:t>Unsupervised MLE is hard:</a:t>
                </a:r>
              </a:p>
              <a:p>
                <a:pPr lvl="1"/>
                <a:r>
                  <a:rPr lang="en-US" dirty="0"/>
                  <a:t>Observe only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29FF"/>
                  </a:solidFill>
                </a:endParaRPr>
              </a:p>
              <a:p>
                <a:pPr lvl="1"/>
                <a:endParaRPr lang="en-US" sz="500" dirty="0"/>
              </a:p>
              <a:p>
                <a:r>
                  <a:rPr lang="en-US" dirty="0"/>
                  <a:t>EM, intuitively: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  <a:blipFill>
                <a:blip r:embed="rId2"/>
                <a:stretch>
                  <a:fillRect l="-603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1453-2304-C2DA-0F29-9BF517193C98}"/>
                  </a:ext>
                </a:extLst>
              </p:cNvPr>
              <p:cNvSpPr txBox="1"/>
              <p:nvPr/>
            </p:nvSpPr>
            <p:spPr>
              <a:xfrm>
                <a:off x="4928116" y="1412393"/>
                <a:ext cx="4116768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sSub>
                        <m:sSub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1453-2304-C2DA-0F29-9BF517193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16" y="1412393"/>
                <a:ext cx="4116768" cy="483209"/>
              </a:xfrm>
              <a:prstGeom prst="rect">
                <a:avLst/>
              </a:prstGeom>
              <a:blipFill>
                <a:blip r:embed="rId3"/>
                <a:stretch>
                  <a:fillRect t="-512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40C84-BB2E-E451-20EF-5C789A1B08C5}"/>
                  </a:ext>
                </a:extLst>
              </p:cNvPr>
              <p:cNvSpPr txBox="1"/>
              <p:nvPr/>
            </p:nvSpPr>
            <p:spPr>
              <a:xfrm>
                <a:off x="5326779" y="1996687"/>
                <a:ext cx="6132961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40C84-BB2E-E451-20EF-5C789A1B0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779" y="1996687"/>
                <a:ext cx="6132961" cy="786434"/>
              </a:xfrm>
              <a:prstGeom prst="rect">
                <a:avLst/>
              </a:prstGeom>
              <a:blipFill>
                <a:blip r:embed="rId4"/>
                <a:stretch>
                  <a:fillRect t="-165079" r="-1033" b="-2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3FC956-9A85-76F7-87A0-C79A98E91466}"/>
                  </a:ext>
                </a:extLst>
              </p:cNvPr>
              <p:cNvSpPr/>
              <p:nvPr/>
            </p:nvSpPr>
            <p:spPr>
              <a:xfrm>
                <a:off x="2312086" y="4795128"/>
                <a:ext cx="4861780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venir Book" panose="02000503020000020003" pitchFamily="2" charset="0"/>
                    <a:ea typeface="Avenir Book" panose="02000503020000020003" pitchFamily="2" charset="0"/>
                    <a:cs typeface="Avenir Book" panose="02000503020000020003" pitchFamily="2" charset="0"/>
                  </a:rPr>
                  <a:t>M-step</a:t>
                </a:r>
                <a:r>
                  <a:rPr lang="en-US" sz="2400" dirty="0">
                    <a:latin typeface="Avenir Book" panose="02000503020000020003" pitchFamily="2" charset="0"/>
                    <a:ea typeface="Avenir Book" panose="02000503020000020003" pitchFamily="2" charset="0"/>
                    <a:cs typeface="Avenir Book" panose="02000503020000020003" pitchFamily="2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3FC956-9A85-76F7-87A0-C79A98E91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086" y="4795128"/>
                <a:ext cx="4861780" cy="575542"/>
              </a:xfrm>
              <a:prstGeom prst="rect">
                <a:avLst/>
              </a:prstGeom>
              <a:blipFill>
                <a:blip r:embed="rId5"/>
                <a:stretch>
                  <a:fillRect l="-1823" t="-652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22E5E5-1029-0C8E-1332-EABB41E3BFC3}"/>
                  </a:ext>
                </a:extLst>
              </p:cNvPr>
              <p:cNvSpPr txBox="1"/>
              <p:nvPr/>
            </p:nvSpPr>
            <p:spPr>
              <a:xfrm>
                <a:off x="7468186" y="4667401"/>
                <a:ext cx="46606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Let’s “pretend” we also observe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 (its distribution)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22E5E5-1029-0C8E-1332-EABB41E3B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186" y="4667401"/>
                <a:ext cx="4660662" cy="830997"/>
              </a:xfrm>
              <a:prstGeom prst="rect">
                <a:avLst/>
              </a:prstGeom>
              <a:blipFill>
                <a:blip r:embed="rId6"/>
                <a:stretch>
                  <a:fillRect l="-2174" t="-6061" r="-108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1E0B935-27ED-68DD-2D0C-CD040D1EE6DD}"/>
              </a:ext>
            </a:extLst>
          </p:cNvPr>
          <p:cNvSpPr/>
          <p:nvPr/>
        </p:nvSpPr>
        <p:spPr>
          <a:xfrm>
            <a:off x="2312086" y="3822956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rPr>
              <a:t>E-step</a:t>
            </a:r>
            <a:r>
              <a:rPr lang="en-US" sz="2400" dirty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9812766-3D21-BAD0-3989-78063F64C5FB}"/>
                  </a:ext>
                </a:extLst>
              </p:cNvPr>
              <p:cNvSpPr/>
              <p:nvPr/>
            </p:nvSpPr>
            <p:spPr>
              <a:xfrm>
                <a:off x="3467137" y="3837148"/>
                <a:ext cx="26972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9812766-3D21-BAD0-3989-78063F64C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37" y="3837148"/>
                <a:ext cx="2697277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B7149D4-BAA7-20E4-B459-F6BA9088EE5B}"/>
              </a:ext>
            </a:extLst>
          </p:cNvPr>
          <p:cNvSpPr txBox="1"/>
          <p:nvPr/>
        </p:nvSpPr>
        <p:spPr>
          <a:xfrm>
            <a:off x="7468186" y="3640184"/>
            <a:ext cx="4660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venir Book" panose="02000503020000020003" pitchFamily="2" charset="0"/>
              </a:rPr>
              <a:t>We don’t actually observe q, let’s estimate it</a:t>
            </a:r>
          </a:p>
        </p:txBody>
      </p:sp>
    </p:spTree>
    <p:extLst>
      <p:ext uri="{BB962C8B-B14F-4D97-AF65-F5344CB8AC3E}">
        <p14:creationId xmlns:p14="http://schemas.microsoft.com/office/powerpoint/2010/main" val="321531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5" grpId="0"/>
      <p:bldP spid="16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7554-0F5F-DF40-ABFA-853C32AF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EM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9A0D-41EA-5E46-84FF-8BDD73649F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EM algorithm is coordinate-decent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525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E-step:</a:t>
                </a:r>
              </a:p>
              <a:p>
                <a:pPr marL="234950" lvl="1" indent="0">
                  <a:buNone/>
                </a:pPr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M-step: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Limitation: need to be able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not possible for more complicated models --- solution: Variational inference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29A0D-41EA-5E46-84FF-8BDD73649F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80"/>
              </a:xfrm>
              <a:blipFill>
                <a:blip r:embed="rId2"/>
                <a:stretch>
                  <a:fillRect l="-603" t="-1632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32AA9-B850-584A-B77B-FBD05D17B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E574D-827B-3D48-B39E-DCCDB78821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00"/>
          <a:stretch/>
        </p:blipFill>
        <p:spPr>
          <a:xfrm>
            <a:off x="2726015" y="2052669"/>
            <a:ext cx="4406306" cy="765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242A1D-4A78-B34F-B348-CA690BD2C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87"/>
          <a:stretch/>
        </p:blipFill>
        <p:spPr>
          <a:xfrm>
            <a:off x="2652864" y="3051833"/>
            <a:ext cx="3817611" cy="6961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CC89AD-D8B3-4C4F-A63E-977B392359F2}"/>
                  </a:ext>
                </a:extLst>
              </p:cNvPr>
              <p:cNvSpPr/>
              <p:nvPr/>
            </p:nvSpPr>
            <p:spPr>
              <a:xfrm>
                <a:off x="6657105" y="2115710"/>
                <a:ext cx="201023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6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6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2CC89AD-D8B3-4C4F-A63E-977B392359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105" y="2115710"/>
                <a:ext cx="2010230" cy="492443"/>
              </a:xfrm>
              <a:prstGeom prst="rect">
                <a:avLst/>
              </a:prstGeom>
              <a:blipFill>
                <a:blip r:embed="rId4"/>
                <a:stretch>
                  <a:fillRect r="-62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F75AEF-E6F8-D04B-BD80-9877C05BFC87}"/>
                  </a:ext>
                </a:extLst>
              </p:cNvPr>
              <p:cNvSpPr/>
              <p:nvPr/>
            </p:nvSpPr>
            <p:spPr>
              <a:xfrm>
                <a:off x="1652040" y="3858304"/>
                <a:ext cx="8314368" cy="1700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9FF"/>
                  </a:solidFill>
                </a:endParaRPr>
              </a:p>
              <a:p>
                <a:endParaRPr lang="en-US" sz="2400" b="1" dirty="0">
                  <a:solidFill>
                    <a:srgbClr val="0029FF"/>
                  </a:solidFill>
                </a:endParaRPr>
              </a:p>
              <a:p>
                <a:r>
                  <a:rPr lang="en-US" sz="24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1F75AEF-E6F8-D04B-BD80-9877C05BF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040" y="3858304"/>
                <a:ext cx="8314368" cy="17004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B8AE4F-5243-5543-AAFA-6023977E9586}"/>
                  </a:ext>
                </a:extLst>
              </p:cNvPr>
              <p:cNvSpPr/>
              <p:nvPr/>
            </p:nvSpPr>
            <p:spPr>
              <a:xfrm>
                <a:off x="6370723" y="2872086"/>
                <a:ext cx="5408275" cy="878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2B8AE4F-5243-5543-AAFA-6023977E9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723" y="2872086"/>
                <a:ext cx="5408275" cy="878767"/>
              </a:xfrm>
              <a:prstGeom prst="rect">
                <a:avLst/>
              </a:prstGeom>
              <a:blipFill>
                <a:blip r:embed="rId6"/>
                <a:stretch>
                  <a:fillRect t="-142857" b="-2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73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7BCAD4-A259-44AB-B59B-14DDAFC9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C70535-AFEC-E44C-BAD6-3002C3C65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C491-A772-544F-A2C1-448F4C88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Maximization (EM):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</p:spPr>
            <p:txBody>
              <a:bodyPr/>
              <a:lstStyle/>
              <a:p>
                <a:r>
                  <a:rPr lang="en-US" dirty="0"/>
                  <a:t>Supervised MLE is easy:</a:t>
                </a:r>
              </a:p>
              <a:p>
                <a:pPr lvl="1"/>
                <a:r>
                  <a:rPr lang="en-US" dirty="0"/>
                  <a:t>Observe both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r>
                  <a:rPr lang="en-US" dirty="0"/>
                  <a:t>Unsupervised MLE is hard:</a:t>
                </a:r>
              </a:p>
              <a:p>
                <a:pPr lvl="1"/>
                <a:r>
                  <a:rPr lang="en-US" dirty="0"/>
                  <a:t>Observe only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29FF"/>
                  </a:solidFill>
                </a:endParaRPr>
              </a:p>
              <a:p>
                <a:pPr lvl="1"/>
                <a:endParaRPr lang="en-US" sz="500" dirty="0"/>
              </a:p>
              <a:p>
                <a:r>
                  <a:rPr lang="en-US" dirty="0"/>
                  <a:t>EM, intuitively: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2C4E5-71B3-A54A-90A4-1B339E8F08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098709"/>
              </a:xfrm>
              <a:blipFill>
                <a:blip r:embed="rId2"/>
                <a:stretch>
                  <a:fillRect l="-603" t="-1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F945E-1D17-BC49-AFD4-D84C2FBFE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1453-2304-C2DA-0F29-9BF517193C98}"/>
                  </a:ext>
                </a:extLst>
              </p:cNvPr>
              <p:cNvSpPr txBox="1"/>
              <p:nvPr/>
            </p:nvSpPr>
            <p:spPr>
              <a:xfrm>
                <a:off x="4928116" y="1412393"/>
                <a:ext cx="4116768" cy="4832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sSub>
                        <m:sSub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571453-2304-C2DA-0F29-9BF517193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16" y="1412393"/>
                <a:ext cx="4116768" cy="483209"/>
              </a:xfrm>
              <a:prstGeom prst="rect">
                <a:avLst/>
              </a:prstGeom>
              <a:blipFill>
                <a:blip r:embed="rId3"/>
                <a:stretch>
                  <a:fillRect t="-512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40C84-BB2E-E451-20EF-5C789A1B08C5}"/>
                  </a:ext>
                </a:extLst>
              </p:cNvPr>
              <p:cNvSpPr txBox="1"/>
              <p:nvPr/>
            </p:nvSpPr>
            <p:spPr>
              <a:xfrm>
                <a:off x="5326779" y="1996687"/>
                <a:ext cx="6132961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F40C84-BB2E-E451-20EF-5C789A1B0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779" y="1996687"/>
                <a:ext cx="6132961" cy="786434"/>
              </a:xfrm>
              <a:prstGeom prst="rect">
                <a:avLst/>
              </a:prstGeom>
              <a:blipFill>
                <a:blip r:embed="rId4"/>
                <a:stretch>
                  <a:fillRect t="-165079" r="-1033" b="-2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3FC956-9A85-76F7-87A0-C79A98E91466}"/>
                  </a:ext>
                </a:extLst>
              </p:cNvPr>
              <p:cNvSpPr/>
              <p:nvPr/>
            </p:nvSpPr>
            <p:spPr>
              <a:xfrm>
                <a:off x="2312086" y="4802838"/>
                <a:ext cx="5244577" cy="575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Avenir Book" panose="02000503020000020003" pitchFamily="2" charset="0"/>
                    <a:ea typeface="Avenir Book" panose="02000503020000020003" pitchFamily="2" charset="0"/>
                    <a:cs typeface="Avenir Book" panose="02000503020000020003" pitchFamily="2" charset="0"/>
                  </a:rPr>
                  <a:t>M-step</a:t>
                </a:r>
                <a:r>
                  <a:rPr lang="en-US" sz="2400" dirty="0">
                    <a:latin typeface="Avenir Book" panose="02000503020000020003" pitchFamily="2" charset="0"/>
                    <a:ea typeface="Avenir Book" panose="02000503020000020003" pitchFamily="2" charset="0"/>
                    <a:cs typeface="Avenir Book" panose="02000503020000020003" pitchFamily="2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1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3FC956-9A85-76F7-87A0-C79A98E91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086" y="4802838"/>
                <a:ext cx="5244577" cy="575542"/>
              </a:xfrm>
              <a:prstGeom prst="rect">
                <a:avLst/>
              </a:prstGeom>
              <a:blipFill>
                <a:blip r:embed="rId5"/>
                <a:stretch>
                  <a:fillRect l="-1687" t="-652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22E5E5-1029-0C8E-1332-EABB41E3BFC3}"/>
                  </a:ext>
                </a:extLst>
              </p:cNvPr>
              <p:cNvSpPr txBox="1"/>
              <p:nvPr/>
            </p:nvSpPr>
            <p:spPr>
              <a:xfrm>
                <a:off x="7468186" y="4675111"/>
                <a:ext cx="46606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Let’s “pretend” we also observe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  <a:latin typeface="Avenir Book" panose="02000503020000020003" pitchFamily="2" charset="0"/>
                  </a:rPr>
                  <a:t> (its distribution)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22E5E5-1029-0C8E-1332-EABB41E3B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186" y="4675111"/>
                <a:ext cx="4660662" cy="830997"/>
              </a:xfrm>
              <a:prstGeom prst="rect">
                <a:avLst/>
              </a:prstGeom>
              <a:blipFill>
                <a:blip r:embed="rId6"/>
                <a:stretch>
                  <a:fillRect l="-2174" t="-6061" r="-108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1E0B935-27ED-68DD-2D0C-CD040D1EE6DD}"/>
              </a:ext>
            </a:extLst>
          </p:cNvPr>
          <p:cNvSpPr/>
          <p:nvPr/>
        </p:nvSpPr>
        <p:spPr>
          <a:xfrm>
            <a:off x="2312086" y="3830666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rPr>
              <a:t>E-step</a:t>
            </a:r>
            <a:r>
              <a:rPr lang="en-US" sz="2400" dirty="0">
                <a:latin typeface="Avenir Book" panose="02000503020000020003" pitchFamily="2" charset="0"/>
                <a:ea typeface="Avenir Book" panose="02000503020000020003" pitchFamily="2" charset="0"/>
                <a:cs typeface="Avenir Book" panose="02000503020000020003" pitchFamily="2" charset="0"/>
              </a:rPr>
              <a:t>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9812766-3D21-BAD0-3989-78063F64C5FB}"/>
                  </a:ext>
                </a:extLst>
              </p:cNvPr>
              <p:cNvSpPr/>
              <p:nvPr/>
            </p:nvSpPr>
            <p:spPr>
              <a:xfrm>
                <a:off x="3467137" y="3844858"/>
                <a:ext cx="3233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9812766-3D21-BAD0-3989-78063F64C5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37" y="3844858"/>
                <a:ext cx="3233001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B7149D4-BAA7-20E4-B459-F6BA9088EE5B}"/>
              </a:ext>
            </a:extLst>
          </p:cNvPr>
          <p:cNvSpPr txBox="1"/>
          <p:nvPr/>
        </p:nvSpPr>
        <p:spPr>
          <a:xfrm>
            <a:off x="7468186" y="3647894"/>
            <a:ext cx="4660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venir Book" panose="02000503020000020003" pitchFamily="2" charset="0"/>
              </a:rPr>
              <a:t>We don’t actually observe q, let’s estimate it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47A010DC-71E3-F993-18D2-81C208FC2528}"/>
              </a:ext>
            </a:extLst>
          </p:cNvPr>
          <p:cNvCxnSpPr>
            <a:cxnSpLocks/>
          </p:cNvCxnSpPr>
          <p:nvPr/>
        </p:nvCxnSpPr>
        <p:spPr>
          <a:xfrm rot="10800000">
            <a:off x="2219594" y="4075690"/>
            <a:ext cx="12700" cy="1029110"/>
          </a:xfrm>
          <a:prstGeom prst="bentConnector3">
            <a:avLst>
              <a:gd name="adj1" fmla="val 3960000"/>
            </a:avLst>
          </a:prstGeom>
          <a:ln w="31750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8EE37AC-F9EA-9C1D-216E-32EA4087BD65}"/>
              </a:ext>
            </a:extLst>
          </p:cNvPr>
          <p:cNvSpPr txBox="1"/>
          <p:nvPr/>
        </p:nvSpPr>
        <p:spPr>
          <a:xfrm>
            <a:off x="584662" y="5310276"/>
            <a:ext cx="2679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venir Book" panose="02000503020000020003" pitchFamily="2" charset="0"/>
              </a:rPr>
              <a:t>This is an iterative process</a:t>
            </a:r>
          </a:p>
        </p:txBody>
      </p:sp>
    </p:spTree>
    <p:extLst>
      <p:ext uri="{BB962C8B-B14F-4D97-AF65-F5344CB8AC3E}">
        <p14:creationId xmlns:p14="http://schemas.microsoft.com/office/powerpoint/2010/main" val="118511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Expectation Maximization (EM)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869386" cy="54349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define </a:t>
                </a:r>
                <a:r>
                  <a:rPr lang="en-US" dirty="0">
                    <a:solidFill>
                      <a:srgbClr val="C00000"/>
                    </a:solidFill>
                  </a:rPr>
                  <a:t>expected complete log likelihood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sz="200" dirty="0"/>
              </a:p>
              <a:p>
                <a:endParaRPr lang="en-US" sz="1100" dirty="0"/>
              </a:p>
              <a:p>
                <a:r>
                  <a:rPr lang="en-US" dirty="0">
                    <a:solidFill>
                      <a:srgbClr val="7030A0"/>
                    </a:solidFill>
                    <a:latin typeface="Avenir" panose="02000503020000020003" pitchFamily="2" charset="0"/>
                  </a:rPr>
                  <a:t>Conclusion-1</a:t>
                </a:r>
                <a:r>
                  <a:rPr lang="en-US" dirty="0">
                    <a:latin typeface="Avenir" panose="02000503020000020003" pitchFamily="2" charset="0"/>
                  </a:rPr>
                  <a:t>:</a:t>
                </a:r>
              </a:p>
              <a:p>
                <a:endParaRPr lang="en-US" b="1" dirty="0">
                  <a:solidFill>
                    <a:srgbClr val="FF9C18"/>
                  </a:solidFill>
                  <a:latin typeface="Avenir Black" panose="02000503020000020003" pitchFamily="2" charset="0"/>
                </a:endParaRPr>
              </a:p>
              <a:p>
                <a:endParaRPr lang="en-US" b="1" dirty="0">
                  <a:solidFill>
                    <a:srgbClr val="FF9C18"/>
                  </a:solidFill>
                  <a:latin typeface="Avenir Black" panose="02000503020000020003" pitchFamily="2" charset="0"/>
                </a:endParaRPr>
              </a:p>
              <a:p>
                <a:r>
                  <a:rPr lang="en-US" b="1" dirty="0">
                    <a:solidFill>
                      <a:srgbClr val="FF9C18"/>
                    </a:solidFill>
                    <a:latin typeface="Avenir Black" panose="02000503020000020003" pitchFamily="2" charset="0"/>
                  </a:rPr>
                  <a:t>Question</a:t>
                </a:r>
                <a:r>
                  <a:rPr lang="en-US" dirty="0"/>
                  <a:t>: show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Since KL divergence is non-negative, this is another way to prove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Avenir" panose="02000503020000020003" pitchFamily="2" charset="0"/>
                  </a:rPr>
                  <a:t>Conclusion-1</a:t>
                </a:r>
                <a:br>
                  <a:rPr lang="en-US" dirty="0"/>
                </a:br>
                <a:r>
                  <a:rPr lang="en-US" dirty="0"/>
                  <a:t>	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869386" cy="5434979"/>
              </a:xfrm>
              <a:blipFill>
                <a:blip r:embed="rId2"/>
                <a:stretch>
                  <a:fillRect l="-58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/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0BA7D4-A992-224F-A485-6F132EBEE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406" y="1749998"/>
                <a:ext cx="5538504" cy="786434"/>
              </a:xfrm>
              <a:prstGeom prst="rect">
                <a:avLst/>
              </a:prstGeom>
              <a:blipFill>
                <a:blip r:embed="rId3"/>
                <a:stretch>
                  <a:fillRect l="-685" t="-163492" r="-1142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B3654E-E8A2-0993-1C69-B0DD19B8F50D}"/>
                  </a:ext>
                </a:extLst>
              </p:cNvPr>
              <p:cNvSpPr/>
              <p:nvPr/>
            </p:nvSpPr>
            <p:spPr>
              <a:xfrm>
                <a:off x="2016474" y="4411812"/>
                <a:ext cx="8314368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CB3654E-E8A2-0993-1C69-B0DD19B8F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474" y="4411812"/>
                <a:ext cx="8314368" cy="914225"/>
              </a:xfrm>
              <a:prstGeom prst="rect">
                <a:avLst/>
              </a:prstGeom>
              <a:blipFill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DCC2D9-1204-480C-D4A2-4D220C485FA5}"/>
                  </a:ext>
                </a:extLst>
              </p:cNvPr>
              <p:cNvSpPr/>
              <p:nvPr/>
            </p:nvSpPr>
            <p:spPr>
              <a:xfrm>
                <a:off x="1835553" y="3023693"/>
                <a:ext cx="8520894" cy="914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400" b="1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BDCC2D9-1204-480C-D4A2-4D220C485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553" y="3023693"/>
                <a:ext cx="8520894" cy="914225"/>
              </a:xfrm>
              <a:prstGeom prst="rect">
                <a:avLst/>
              </a:prstGeom>
              <a:blipFill>
                <a:blip r:embed="rId5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362AEA1-AB1B-15D2-C737-5A9DB885ED3A}"/>
              </a:ext>
            </a:extLst>
          </p:cNvPr>
          <p:cNvSpPr/>
          <p:nvPr/>
        </p:nvSpPr>
        <p:spPr>
          <a:xfrm>
            <a:off x="10024298" y="3321387"/>
            <a:ext cx="974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(ELBO)</a:t>
            </a:r>
          </a:p>
        </p:txBody>
      </p:sp>
    </p:spTree>
    <p:extLst>
      <p:ext uri="{BB962C8B-B14F-4D97-AF65-F5344CB8AC3E}">
        <p14:creationId xmlns:p14="http://schemas.microsoft.com/office/powerpoint/2010/main" val="353039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5869-F9CE-6146-811C-4266F4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 Bound and Free Energy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For fixed data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define a functional called the </a:t>
                </a:r>
                <a:r>
                  <a:rPr lang="en-US" dirty="0">
                    <a:solidFill>
                      <a:srgbClr val="C00000"/>
                    </a:solidFill>
                  </a:rPr>
                  <a:t>(variational) free energy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EM algorithm is coordinate-decent 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 each step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E-step:</a:t>
                </a:r>
              </a:p>
              <a:p>
                <a:pPr lvl="2"/>
                <a:endParaRPr lang="en-US" dirty="0"/>
              </a:p>
              <a:p>
                <a:pPr lvl="2"/>
                <a:endParaRPr lang="en-US" sz="800" dirty="0"/>
              </a:p>
              <a:p>
                <a:pPr lvl="2"/>
                <a:r>
                  <a:rPr lang="en-US" dirty="0"/>
                  <a:t>M-step: 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3"/>
                <a:ext cx="10515600" cy="5434979"/>
              </a:xfrm>
              <a:blipFill>
                <a:blip r:embed="rId2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C4BF38-B23D-924A-A361-6713F1036F0A}"/>
                  </a:ext>
                </a:extLst>
              </p:cNvPr>
              <p:cNvSpPr/>
              <p:nvPr/>
            </p:nvSpPr>
            <p:spPr>
              <a:xfrm>
                <a:off x="3117114" y="2343987"/>
                <a:ext cx="7291868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≥−ℓ(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C4BF38-B23D-924A-A361-6713F1036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114" y="2343987"/>
                <a:ext cx="7291868" cy="556434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A985841D-F25A-7E4A-8FBB-8161AB684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910" y="4473592"/>
            <a:ext cx="5013595" cy="17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E-step: </a:t>
                </a:r>
                <a:r>
                  <a:rPr lang="en-US" dirty="0">
                    <a:solidFill>
                      <a:schemeClr val="tx1"/>
                    </a:solidFill>
                  </a:rPr>
                  <a:t>minimization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w</a:t>
                </a:r>
                <a:r>
                  <a:rPr lang="en-US" dirty="0" err="1"/>
                  <a:t>.r.t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68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216F0-6E3D-DF46-ABB7-5FCBCCF83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394"/>
            <a:ext cx="10515600" cy="544560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9C18"/>
                </a:solidFill>
                <a:latin typeface="Avenir Black" panose="02000503020000020003" pitchFamily="2" charset="0"/>
              </a:rPr>
              <a:t>Question</a:t>
            </a:r>
            <a:r>
              <a:rPr lang="en-US" dirty="0"/>
              <a:t>: show that that optimal solution of E-step is</a:t>
            </a:r>
          </a:p>
          <a:p>
            <a:pPr marL="234950" lvl="1" indent="0">
              <a:buNone/>
            </a:pPr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/>
              <a:t>I.e., the posterior distribution over the latent variables given the data and the current parameters.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9C18"/>
                </a:solidFill>
                <a:latin typeface="Avenir Black" panose="02000503020000020003" pitchFamily="2" charset="0"/>
              </a:rPr>
              <a:t>Hint: </a:t>
            </a:r>
            <a:r>
              <a:rPr lang="en-US" dirty="0"/>
              <a:t>use the fact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0EE43-ADD8-1A47-9185-1A4F294E63D4}"/>
                  </a:ext>
                </a:extLst>
              </p:cNvPr>
              <p:cNvSpPr/>
              <p:nvPr/>
            </p:nvSpPr>
            <p:spPr>
              <a:xfrm>
                <a:off x="3010334" y="1860280"/>
                <a:ext cx="5973687" cy="564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0EE43-ADD8-1A47-9185-1A4F294E6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334" y="1860280"/>
                <a:ext cx="5973687" cy="564193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42AEB0-F748-C7A6-F801-74F1B9DB91C9}"/>
                  </a:ext>
                </a:extLst>
              </p:cNvPr>
              <p:cNvSpPr/>
              <p:nvPr/>
            </p:nvSpPr>
            <p:spPr>
              <a:xfrm>
                <a:off x="1620403" y="4271330"/>
                <a:ext cx="8314368" cy="1700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9FF"/>
                  </a:solidFill>
                </a:endParaRPr>
              </a:p>
              <a:p>
                <a:endParaRPr lang="en-US" sz="2400" b="1" dirty="0">
                  <a:solidFill>
                    <a:srgbClr val="0029FF"/>
                  </a:solidFill>
                </a:endParaRPr>
              </a:p>
              <a:p>
                <a:r>
                  <a:rPr lang="en-US" sz="24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42AEB0-F748-C7A6-F801-74F1B9DB9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403" y="4271330"/>
                <a:ext cx="8314368" cy="1700402"/>
              </a:xfrm>
              <a:prstGeom prst="rect">
                <a:avLst/>
              </a:prstGeom>
              <a:blipFill>
                <a:blip r:embed="rId4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3F9AD79-9DA7-8E93-1A83-9262EC5D4617}"/>
              </a:ext>
            </a:extLst>
          </p:cNvPr>
          <p:cNvSpPr/>
          <p:nvPr/>
        </p:nvSpPr>
        <p:spPr>
          <a:xfrm>
            <a:off x="6596805" y="4109086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Evidence Lower Bound (ELBO)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4961EF-03EE-020B-B8CC-73038B7D6D7C}"/>
              </a:ext>
            </a:extLst>
          </p:cNvPr>
          <p:cNvSpPr/>
          <p:nvPr/>
        </p:nvSpPr>
        <p:spPr>
          <a:xfrm>
            <a:off x="3300866" y="4271329"/>
            <a:ext cx="2893101" cy="869115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932F6-E684-50AF-8DA6-65387F1CB798}"/>
              </a:ext>
            </a:extLst>
          </p:cNvPr>
          <p:cNvSpPr/>
          <p:nvPr/>
        </p:nvSpPr>
        <p:spPr>
          <a:xfrm>
            <a:off x="838200" y="5888046"/>
            <a:ext cx="2745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Variational free energy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07839-A57E-8FEF-85E2-AA0218BE6EE8}"/>
              </a:ext>
            </a:extLst>
          </p:cNvPr>
          <p:cNvSpPr/>
          <p:nvPr/>
        </p:nvSpPr>
        <p:spPr>
          <a:xfrm>
            <a:off x="3583567" y="5456868"/>
            <a:ext cx="960121" cy="514864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2" grpId="0"/>
      <p:bldP spid="13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E-step: </a:t>
                </a:r>
                <a:r>
                  <a:rPr lang="en-US" dirty="0">
                    <a:solidFill>
                      <a:schemeClr val="tx1"/>
                    </a:solidFill>
                  </a:rPr>
                  <a:t>minimization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w</a:t>
                </a:r>
                <a:r>
                  <a:rPr lang="en-US" dirty="0" err="1"/>
                  <a:t>.r.t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68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Claim:</a:t>
                </a:r>
              </a:p>
              <a:p>
                <a:pPr marL="23495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This is the posterior distribution over the latent variables given the data and the current parameters.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Proof (easy): recall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minimized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0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0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9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which is achieved only when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  <a:blipFill>
                <a:blip r:embed="rId3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0EE43-ADD8-1A47-9185-1A4F294E63D4}"/>
                  </a:ext>
                </a:extLst>
              </p:cNvPr>
              <p:cNvSpPr/>
              <p:nvPr/>
            </p:nvSpPr>
            <p:spPr>
              <a:xfrm>
                <a:off x="2620828" y="1586895"/>
                <a:ext cx="5973687" cy="5641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B0EE43-ADD8-1A47-9185-1A4F294E6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828" y="1586895"/>
                <a:ext cx="5973687" cy="564193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1B1BA6-E3B7-DB40-B4BB-DCFAAE23C197}"/>
                  </a:ext>
                </a:extLst>
              </p:cNvPr>
              <p:cNvSpPr/>
              <p:nvPr/>
            </p:nvSpPr>
            <p:spPr>
              <a:xfrm>
                <a:off x="2340260" y="3498585"/>
                <a:ext cx="8314368" cy="921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rgbClr val="002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2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rgbClr val="0029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41B1BA6-E3B7-DB40-B4BB-DCFAAE23C1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260" y="3498585"/>
                <a:ext cx="8314368" cy="921214"/>
              </a:xfrm>
              <a:prstGeom prst="rect">
                <a:avLst/>
              </a:prstGeom>
              <a:blipFill>
                <a:blip r:embed="rId5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A15CB1-4CE6-DC42-ABE1-A1AD8332E1C2}"/>
              </a:ext>
            </a:extLst>
          </p:cNvPr>
          <p:cNvCxnSpPr/>
          <p:nvPr/>
        </p:nvCxnSpPr>
        <p:spPr>
          <a:xfrm flipH="1">
            <a:off x="2679031" y="4245813"/>
            <a:ext cx="455144" cy="529389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460610-F6F2-9D4B-BFA5-095B3DE3FC2E}"/>
                  </a:ext>
                </a:extLst>
              </p:cNvPr>
              <p:cNvSpPr txBox="1"/>
              <p:nvPr/>
            </p:nvSpPr>
            <p:spPr>
              <a:xfrm>
                <a:off x="1239252" y="4909865"/>
                <a:ext cx="25792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venir Book" panose="02000503020000020003" pitchFamily="2" charset="0"/>
                  </a:rPr>
                  <a:t>Independent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A460610-F6F2-9D4B-BFA5-095B3DE3F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252" y="4909865"/>
                <a:ext cx="2579232" cy="461665"/>
              </a:xfrm>
              <a:prstGeom prst="rect">
                <a:avLst/>
              </a:prstGeom>
              <a:blipFill>
                <a:blip r:embed="rId6"/>
                <a:stretch>
                  <a:fillRect l="-34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42F9A1-CA58-B745-AD6E-0E0503DC38E8}"/>
              </a:ext>
            </a:extLst>
          </p:cNvPr>
          <p:cNvCxnSpPr>
            <a:cxnSpLocks/>
          </p:cNvCxnSpPr>
          <p:nvPr/>
        </p:nvCxnSpPr>
        <p:spPr>
          <a:xfrm>
            <a:off x="5837270" y="4426738"/>
            <a:ext cx="0" cy="550264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AECD7E-D160-BD4B-8A07-E7266B4637CA}"/>
                  </a:ext>
                </a:extLst>
              </p:cNvPr>
              <p:cNvSpPr txBox="1"/>
              <p:nvPr/>
            </p:nvSpPr>
            <p:spPr>
              <a:xfrm>
                <a:off x="4948943" y="4983941"/>
                <a:ext cx="15485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AECD7E-D160-BD4B-8A07-E7266B463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943" y="4983941"/>
                <a:ext cx="1548501" cy="461665"/>
              </a:xfrm>
              <a:prstGeom prst="rect">
                <a:avLst/>
              </a:prstGeom>
              <a:blipFill>
                <a:blip r:embed="rId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EECAE8-6548-FB41-A9E8-824E567C2CF3}"/>
              </a:ext>
            </a:extLst>
          </p:cNvPr>
          <p:cNvCxnSpPr>
            <a:cxnSpLocks/>
          </p:cNvCxnSpPr>
          <p:nvPr/>
        </p:nvCxnSpPr>
        <p:spPr>
          <a:xfrm>
            <a:off x="8395985" y="4359601"/>
            <a:ext cx="0" cy="550264"/>
          </a:xfrm>
          <a:prstGeom prst="straightConnector1">
            <a:avLst/>
          </a:prstGeom>
          <a:ln w="38100">
            <a:solidFill>
              <a:schemeClr val="tx1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81DE59-440D-5344-B49B-2DD3917D2579}"/>
                  </a:ext>
                </a:extLst>
              </p:cNvPr>
              <p:cNvSpPr txBox="1"/>
              <p:nvPr/>
            </p:nvSpPr>
            <p:spPr>
              <a:xfrm>
                <a:off x="8018061" y="4977002"/>
                <a:ext cx="7558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81DE59-440D-5344-B49B-2DD3917D2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061" y="4977002"/>
                <a:ext cx="75584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9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M-step: </a:t>
                </a:r>
                <a:r>
                  <a:rPr lang="en-US" dirty="0">
                    <a:solidFill>
                      <a:schemeClr val="tx1"/>
                    </a:solidFill>
                  </a:rPr>
                  <a:t>minimization of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w</a:t>
                </a:r>
                <a:r>
                  <a:rPr lang="en-US" dirty="0" err="1"/>
                  <a:t>.r.t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 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745869-F9CE-6146-811C-4266F46EE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68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Note that the free energy breaks into two terms: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The first term is the expected complete log likelihood and the second term, which does not depend on q, is the entropy.</a:t>
                </a:r>
              </a:p>
              <a:p>
                <a:r>
                  <a:rPr lang="en-US" dirty="0"/>
                  <a:t>Thus, in the M-step, maximizing with respect 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for fixed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we only need to consider the first term: 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Under optimal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this is equivalent to solving a standard MLE of fully observed </a:t>
                </a:r>
                <a:r>
                  <a:rPr lang="en-US" dirty="0">
                    <a:solidFill>
                      <a:schemeClr val="tx1"/>
                    </a:solidFill>
                  </a:rPr>
                  <a:t>model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with z </a:t>
                </a:r>
                <a:r>
                  <a:rPr lang="en-US" dirty="0">
                    <a:solidFill>
                      <a:schemeClr val="tx1"/>
                    </a:solidFill>
                  </a:rPr>
                  <a:t>replaced by its expectation </a:t>
                </a:r>
                <a:r>
                  <a:rPr lang="en-US" dirty="0" err="1">
                    <a:solidFill>
                      <a:schemeClr val="tx1"/>
                    </a:solidFill>
                  </a:rPr>
                  <a:t>w.r.t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7216F0-6E3D-DF46-ABB7-5FCBCCF83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2394"/>
                <a:ext cx="10515600" cy="5445606"/>
              </a:xfrm>
              <a:blipFill>
                <a:blip r:embed="rId3"/>
                <a:stretch>
                  <a:fillRect l="-60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0BFB5-462D-BB46-B7D3-EDF870303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D19101-9412-8245-9E93-3F1B04F0075F}"/>
                  </a:ext>
                </a:extLst>
              </p:cNvPr>
              <p:cNvSpPr/>
              <p:nvPr/>
            </p:nvSpPr>
            <p:spPr>
              <a:xfrm>
                <a:off x="2583916" y="2007103"/>
                <a:ext cx="7291868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≥−ℓ(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1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D19101-9412-8245-9E93-3F1B04F00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916" y="2007103"/>
                <a:ext cx="7291868" cy="556434"/>
              </a:xfrm>
              <a:prstGeom prst="rect">
                <a:avLst/>
              </a:prstGeom>
              <a:blipFill>
                <a:blip r:embed="rId4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275709-A5C4-7343-B7D9-EFBAAD02D530}"/>
                  </a:ext>
                </a:extLst>
              </p:cNvPr>
              <p:cNvSpPr txBox="1"/>
              <p:nvPr/>
            </p:nvSpPr>
            <p:spPr>
              <a:xfrm>
                <a:off x="1746760" y="4144102"/>
                <a:ext cx="9373143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275709-A5C4-7343-B7D9-EFBAAD02D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760" y="4144102"/>
                <a:ext cx="9373143" cy="786434"/>
              </a:xfrm>
              <a:prstGeom prst="rect">
                <a:avLst/>
              </a:prstGeom>
              <a:blipFill>
                <a:blip r:embed="rId5"/>
                <a:stretch>
                  <a:fillRect l="-135" t="-163492" r="-541" b="-249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7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0AC5-0923-6244-86DC-95E66343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Algorithm: Quick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73F72-EEEA-6446-A230-CA275AF5AD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Observed variables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latent variables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To learn a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, we want to maximize the marginal log-likelihood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But it’s too difficult</a:t>
                </a:r>
              </a:p>
              <a:p>
                <a:r>
                  <a:rPr lang="en-US" dirty="0"/>
                  <a:t>EM algorithm: </a:t>
                </a:r>
              </a:p>
              <a:p>
                <a:pPr lvl="1"/>
                <a:r>
                  <a:rPr lang="en-US" dirty="0"/>
                  <a:t>maximize a lower bound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>
                  <a:solidFill>
                    <a:srgbClr val="0029FF"/>
                  </a:solidFill>
                </a:endParaRPr>
              </a:p>
              <a:p>
                <a:pPr lvl="1"/>
                <a:r>
                  <a:rPr lang="en-US" dirty="0"/>
                  <a:t>Or equivalently, minimize an upper bound of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>
                  <a:solidFill>
                    <a:srgbClr val="0029FF"/>
                  </a:solidFill>
                </a:endParaRPr>
              </a:p>
              <a:p>
                <a:r>
                  <a:rPr lang="en-US" dirty="0"/>
                  <a:t>Key equation: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73F72-EEEA-6446-A230-CA275AF5AD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4D480-1CF5-854F-A45E-84C9346AB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EB3AA6-2BBE-DF40-B54D-BE85588B60DE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93951F-9ECE-184E-9426-E05F9C2FBD53}"/>
                  </a:ext>
                </a:extLst>
              </p:cNvPr>
              <p:cNvSpPr/>
              <p:nvPr/>
            </p:nvSpPr>
            <p:spPr>
              <a:xfrm>
                <a:off x="1482461" y="4733664"/>
                <a:ext cx="8314368" cy="1700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0029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m:rPr>
                          <m:sty m:val="p"/>
                        </m:rPr>
                        <a:rPr lang="en-US" sz="2400" b="1" i="1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solidFill>
                                <a:srgbClr val="0029FF"/>
                              </a:solidFill>
                              <a:latin typeface="Cambria Math" charset="0"/>
                            </a:rPr>
                            <m:t>||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rgbClr val="0029FF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9FF"/>
                  </a:solidFill>
                </a:endParaRPr>
              </a:p>
              <a:p>
                <a:endParaRPr lang="en-US" sz="2400" b="1" dirty="0">
                  <a:solidFill>
                    <a:srgbClr val="0029FF"/>
                  </a:solidFill>
                </a:endParaRPr>
              </a:p>
              <a:p>
                <a:r>
                  <a:rPr lang="en-US" sz="2400" dirty="0">
                    <a:solidFill>
                      <a:srgbClr val="0029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1" i="1" smtClean="0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1" i="1">
                        <a:solidFill>
                          <a:srgbClr val="0029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sz="2400" i="1">
                            <a:solidFill>
                              <a:srgbClr val="0029FF"/>
                            </a:solidFill>
                            <a:latin typeface="Cambria Math" charset="0"/>
                          </a:rPr>
                          <m:t>||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9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sz="2400" b="1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29FF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93951F-9ECE-184E-9426-E05F9C2FB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461" y="4733664"/>
                <a:ext cx="8314368" cy="1700402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487F4E-7A09-F64A-A66E-A219BE925DD4}"/>
                  </a:ext>
                </a:extLst>
              </p:cNvPr>
              <p:cNvSpPr txBox="1"/>
              <p:nvPr/>
            </p:nvSpPr>
            <p:spPr>
              <a:xfrm>
                <a:off x="2918612" y="2221687"/>
                <a:ext cx="5442066" cy="786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0029FF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i="1">
                              <a:solidFill>
                                <a:srgbClr val="0029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0029FF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487F4E-7A09-F64A-A66E-A219BE925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12" y="2221687"/>
                <a:ext cx="5442066" cy="786434"/>
              </a:xfrm>
              <a:prstGeom prst="rect">
                <a:avLst/>
              </a:prstGeom>
              <a:blipFill>
                <a:blip r:embed="rId4"/>
                <a:stretch>
                  <a:fillRect l="-698" t="-163492" r="-1395" b="-250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EE13BB5-1F31-C240-896C-15BC1C363A6E}"/>
              </a:ext>
            </a:extLst>
          </p:cNvPr>
          <p:cNvSpPr/>
          <p:nvPr/>
        </p:nvSpPr>
        <p:spPr>
          <a:xfrm>
            <a:off x="6458863" y="4571420"/>
            <a:ext cx="3682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Evidence Lower Bound (ELBO)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85E96F-EFDE-DF41-924A-6DE26D33D9E6}"/>
              </a:ext>
            </a:extLst>
          </p:cNvPr>
          <p:cNvSpPr/>
          <p:nvPr/>
        </p:nvSpPr>
        <p:spPr>
          <a:xfrm>
            <a:off x="3162924" y="4733663"/>
            <a:ext cx="2893101" cy="869115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7A1F6-3B87-9F4D-9806-8B0420D35961}"/>
              </a:ext>
            </a:extLst>
          </p:cNvPr>
          <p:cNvSpPr/>
          <p:nvPr/>
        </p:nvSpPr>
        <p:spPr>
          <a:xfrm>
            <a:off x="700258" y="6350380"/>
            <a:ext cx="2745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venir Book" panose="02000503020000020003" pitchFamily="2" charset="0"/>
              </a:rPr>
              <a:t>Variational free energy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4A3711-EE1E-BF45-88F4-5FE6EFC422F0}"/>
              </a:ext>
            </a:extLst>
          </p:cNvPr>
          <p:cNvSpPr/>
          <p:nvPr/>
        </p:nvSpPr>
        <p:spPr>
          <a:xfrm>
            <a:off x="3445625" y="5919202"/>
            <a:ext cx="960121" cy="514864"/>
          </a:xfrm>
          <a:prstGeom prst="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cmu-new-bullets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u-new-bullets" id="{919DC313-B10B-9B4B-A8AF-1BD0523F8A36}" vid="{D5F43929-A4F8-E449-9126-DD01AA1C6D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62330</TotalTime>
  <Words>1186</Words>
  <Application>Microsoft Macintosh PowerPoint</Application>
  <PresentationFormat>Widescreen</PresentationFormat>
  <Paragraphs>255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 Unicode MS</vt:lpstr>
      <vt:lpstr>System Font Regular</vt:lpstr>
      <vt:lpstr>Arial</vt:lpstr>
      <vt:lpstr>Avenir</vt:lpstr>
      <vt:lpstr>Avenir Black</vt:lpstr>
      <vt:lpstr>Avenir Book</vt:lpstr>
      <vt:lpstr>Calibri</vt:lpstr>
      <vt:lpstr>Cambria Math</vt:lpstr>
      <vt:lpstr>Helvetica Light</vt:lpstr>
      <vt:lpstr>Helvetica Neue</vt:lpstr>
      <vt:lpstr>Wingdings</vt:lpstr>
      <vt:lpstr>cmu-new-bullets</vt:lpstr>
      <vt:lpstr>DSC190: Machine Learning with Few Labels   Unsupervised Learning</vt:lpstr>
      <vt:lpstr>Expectation Maximization (EM): Intuition</vt:lpstr>
      <vt:lpstr>Expectation Maximization (EM): Intuition</vt:lpstr>
      <vt:lpstr>Recap: Expectation Maximization (EM)</vt:lpstr>
      <vt:lpstr>Lower Bound and Free Energy</vt:lpstr>
      <vt:lpstr>E-step: minimization of F(q,θ) w.r.t q </vt:lpstr>
      <vt:lpstr>E-step: minimization of F(q,θ) w.r.t q </vt:lpstr>
      <vt:lpstr>M-step: minimization of F(q,θ) w.r.t θ </vt:lpstr>
      <vt:lpstr>EM Algorithm: Quick Summary</vt:lpstr>
      <vt:lpstr>EM Algorithm: Quick Summary</vt:lpstr>
      <vt:lpstr>Example: Gaussian Mixture Models (GMMs)</vt:lpstr>
      <vt:lpstr>Example: Gaussian Mixture Models (GMMs)</vt:lpstr>
      <vt:lpstr>Example: Gaussian Mixture Models (GMMs)</vt:lpstr>
      <vt:lpstr>Example: Gaussian Mixture Models (GMMs)</vt:lpstr>
      <vt:lpstr>EM Algorithm for GMM: Quick Summary</vt:lpstr>
      <vt:lpstr>Example: Gaussian Mixture Models (GMMs)</vt:lpstr>
      <vt:lpstr>Summary: EM Algorithm</vt:lpstr>
      <vt:lpstr>Summary: EM Algorithm</vt:lpstr>
      <vt:lpstr>Each EM iteration guarantees to improve the likelihood </vt:lpstr>
      <vt:lpstr>Summary: EM Algorithm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Hu, Zhiting</cp:lastModifiedBy>
  <cp:revision>1682</cp:revision>
  <cp:lastPrinted>2021-04-13T06:38:35Z</cp:lastPrinted>
  <dcterms:created xsi:type="dcterms:W3CDTF">2019-06-06T01:50:40Z</dcterms:created>
  <dcterms:modified xsi:type="dcterms:W3CDTF">2024-10-28T08:29:41Z</dcterms:modified>
</cp:coreProperties>
</file>