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sldIdLst>
    <p:sldId id="1207" r:id="rId2"/>
    <p:sldId id="2147375046" r:id="rId3"/>
    <p:sldId id="3800" r:id="rId4"/>
    <p:sldId id="3783" r:id="rId5"/>
    <p:sldId id="4407" r:id="rId6"/>
    <p:sldId id="2147375049" r:id="rId7"/>
    <p:sldId id="3802" r:id="rId8"/>
    <p:sldId id="4405" r:id="rId9"/>
    <p:sldId id="4402" r:id="rId10"/>
    <p:sldId id="4401" r:id="rId11"/>
    <p:sldId id="4403" r:id="rId12"/>
    <p:sldId id="4404" r:id="rId13"/>
    <p:sldId id="3803" r:id="rId14"/>
    <p:sldId id="4406" r:id="rId15"/>
    <p:sldId id="3805" r:id="rId16"/>
    <p:sldId id="3806" r:id="rId17"/>
    <p:sldId id="3775" r:id="rId18"/>
    <p:sldId id="3774" r:id="rId19"/>
    <p:sldId id="15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2" clrIdx="0"/>
  <p:cmAuthor id="2" name="Hector Liu" initials="HL" lastIdx="2" clrIdx="1">
    <p:extLst>
      <p:ext uri="{19B8F6BF-5375-455C-9EA6-DF929625EA0E}">
        <p15:presenceInfo xmlns:p15="http://schemas.microsoft.com/office/powerpoint/2012/main" userId="45f3f3689a195098" providerId="Windows Live"/>
      </p:ext>
    </p:extLst>
  </p:cmAuthor>
  <p:cmAuthor id="3" name="Willie Neiswanger" initials="WN" lastIdx="1" clrIdx="2">
    <p:extLst>
      <p:ext uri="{19B8F6BF-5375-455C-9EA6-DF929625EA0E}">
        <p15:presenceInfo xmlns:p15="http://schemas.microsoft.com/office/powerpoint/2012/main" userId="Willie Neiswa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18"/>
    <a:srgbClr val="0029FF"/>
    <a:srgbClr val="E7E6E6"/>
    <a:srgbClr val="308B30"/>
    <a:srgbClr val="9FA85B"/>
    <a:srgbClr val="FFFFFF"/>
    <a:srgbClr val="C00000"/>
    <a:srgbClr val="A44E93"/>
    <a:srgbClr val="445B7D"/>
    <a:srgbClr val="C1C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82011" autoAdjust="0"/>
  </p:normalViewPr>
  <p:slideViewPr>
    <p:cSldViewPr snapToGrid="0">
      <p:cViewPr varScale="1">
        <p:scale>
          <a:sx n="84" d="100"/>
          <a:sy n="84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22152"/>
    </p:cViewPr>
  </p:sorterViewPr>
  <p:notesViewPr>
    <p:cSldViewPr snapToGrid="0">
      <p:cViewPr varScale="1">
        <p:scale>
          <a:sx n="74" d="100"/>
          <a:sy n="74" d="100"/>
        </p:scale>
        <p:origin x="29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8E16A-E68A-8E46-9062-51379553F672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0EAD4-3B71-1540-AD9E-25A3E7786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2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8616-7F80-E337-3B2D-1B3C1C422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0DF4A-6E2F-9823-C78B-4284F878A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620D3-3597-C7FC-B7F2-D8CD9AF4D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Parameters to be learned: mixture proportion, mixture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5065A-8C3F-4A59-074B-96EC97050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9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4738065"/>
          </a:xfrm>
        </p:spPr>
        <p:txBody>
          <a:bodyPr/>
          <a:lstStyle>
            <a:lvl1pPr marL="347663" indent="-347663"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indent="-338138"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indent="-347663"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indent="-338138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indent="-336550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E9687-C3EB-7240-8473-5AB14B402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5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-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8415" y="6369265"/>
            <a:ext cx="2804160" cy="1538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1">
                <a:solidFill>
                  <a:srgbClr val="000DE8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5C14FA-B29D-5B42-BA90-265DBE521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367721"/>
            <a:ext cx="10058400" cy="731520"/>
          </a:xfrm>
          <a:prstGeom prst="rect">
            <a:avLst/>
          </a:prstGeom>
        </p:spPr>
        <p:txBody>
          <a:bodyPr wrap="none" lIns="0" tIns="91440" rIns="0" bIns="91440" anchor="ctr" anchorCtr="0"/>
          <a:lstStyle>
            <a:lvl1pPr>
              <a:defRPr sz="3200" b="1" i="0">
                <a:latin typeface="Avenir" panose="02000503020000020003" pitchFamily="2" charset="0"/>
              </a:defRPr>
            </a:lvl1pPr>
            <a:lvl2pPr>
              <a:defRPr sz="2500" b="1">
                <a:latin typeface="+mj-lt"/>
              </a:defRPr>
            </a:lvl2pPr>
            <a:lvl3pPr>
              <a:defRPr sz="2500" b="1">
                <a:latin typeface="+mj-lt"/>
              </a:defRPr>
            </a:lvl3pPr>
            <a:lvl4pPr>
              <a:defRPr sz="2500" b="1">
                <a:latin typeface="+mj-lt"/>
              </a:defRPr>
            </a:lvl4pPr>
            <a:lvl5pPr>
              <a:defRPr sz="2500" b="1">
                <a:latin typeface="+mj-lt"/>
              </a:defRPr>
            </a:lvl5pPr>
          </a:lstStyle>
          <a:p>
            <a:pPr lvl="0"/>
            <a:r>
              <a:rPr lang="en-GB" dirty="0"/>
              <a:t>Page Title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554ABB7-2801-BC42-BE4E-F438F846F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357742"/>
            <a:ext cx="3638433" cy="2323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400" b="1">
                <a:solidFill>
                  <a:srgbClr val="000DE8"/>
                </a:solidFill>
                <a:latin typeface="Avenir Book" panose="02000503020000020003" pitchFamily="2" charset="0"/>
              </a:defRPr>
            </a:lvl1pPr>
            <a:lvl2pPr marL="9525" indent="0">
              <a:tabLst/>
              <a:defRPr sz="1000" b="1">
                <a:solidFill>
                  <a:srgbClr val="000DE8"/>
                </a:solidFill>
                <a:latin typeface="+mn-lt"/>
              </a:defRPr>
            </a:lvl2pPr>
            <a:lvl3pPr marL="187325" indent="-177800">
              <a:buFont typeface="Arial" panose="020B0604020202020204" pitchFamily="34" charset="0"/>
              <a:buChar char="•"/>
              <a:tabLst/>
              <a:defRPr sz="1000">
                <a:solidFill>
                  <a:srgbClr val="000DE8"/>
                </a:solidFill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GB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145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E0989-3521-F94D-93F1-72C73760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7604E-B5F4-D642-BD56-CBF31906C0C5}"/>
              </a:ext>
            </a:extLst>
          </p:cNvPr>
          <p:cNvSpPr/>
          <p:nvPr userDrawn="1"/>
        </p:nvSpPr>
        <p:spPr>
          <a:xfrm>
            <a:off x="0" y="0"/>
            <a:ext cx="12192000" cy="103632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CF9A0E-ED34-4F4E-B4BD-8EFFB4CA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" y="0"/>
            <a:ext cx="12169120" cy="103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0" indent="0">
              <a:tabLst/>
              <a:defRPr sz="32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347090-96FE-B340-93F2-9CE0A8A7B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49" y="6610806"/>
            <a:ext cx="2743200" cy="236567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Proprietary &amp; Confidential | </a:t>
            </a:r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4738065"/>
          </a:xfrm>
        </p:spPr>
        <p:txBody>
          <a:bodyPr/>
          <a:lstStyle>
            <a:lvl1pPr marL="347663" indent="-347663"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indent="-338138"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indent="-347663"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indent="-338138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indent="-336550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788D9-B3E7-9D44-88F9-AEA568081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4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23CBE5-33E5-0A4E-B16B-7EFFA58D4B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743200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628444"/>
            <a:ext cx="10515600" cy="146121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28CAA9-9797-2942-8332-94D2B084E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2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D508AD-B17F-214A-A424-4D7135ADEDB2}"/>
              </a:ext>
            </a:extLst>
          </p:cNvPr>
          <p:cNvSpPr/>
          <p:nvPr userDrawn="1"/>
        </p:nvSpPr>
        <p:spPr>
          <a:xfrm>
            <a:off x="0" y="-1"/>
            <a:ext cx="12192000" cy="4338085"/>
          </a:xfrm>
          <a:prstGeom prst="rect">
            <a:avLst/>
          </a:prstGeom>
          <a:gradFill flip="none" rotWithShape="1">
            <a:gsLst>
              <a:gs pos="1300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venir Book" panose="0200050302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chemeClr val="bg1"/>
                </a:solidFill>
                <a:latin typeface="Avenir Book" panose="02000503020000020003" pitchFamily="2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venir Book" panose="02000503020000020003" pitchFamily="2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CD6B3D-F4C6-EF47-97EA-B5E9B91A8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7224" y="6521729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3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6273402-CA9D-6041-BAD7-B615B2BC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B09260-E39A-6440-B4AE-2ABBFA0E6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C2DEAB-96FE-E249-BD31-B991DD78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79A644-6348-3749-B62A-603257D9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8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C2DEAB-96FE-E249-BD31-B991DD78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F850FA-7699-BF45-A0FC-29BA2B63E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4738065"/>
          </a:xfrm>
        </p:spPr>
        <p:txBody>
          <a:bodyPr/>
          <a:lstStyle>
            <a:lvl1pPr marL="347663" indent="-347663"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indent="-338138"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indent="-347663"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indent="-338138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indent="-336550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07474-6F72-8B44-9DD0-C6B338923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59A7A5-ACA5-5D45-B701-0B7AAF9C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AE173EA-4207-944C-AD2D-6D5D94034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5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Avenir" panose="02000503020000020003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venir Book" panose="02000503020000020003" pitchFamily="2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venir Book" panose="02000503020000020003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841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  <a:p>
            <a:pPr marL="128588" marR="0" lvl="4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elvetica Light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B8E3BF-893A-424E-B071-FE05701D1352}"/>
              </a:ext>
            </a:extLst>
          </p:cNvPr>
          <p:cNvSpPr/>
          <p:nvPr userDrawn="1"/>
        </p:nvSpPr>
        <p:spPr>
          <a:xfrm>
            <a:off x="11347450" y="6089654"/>
            <a:ext cx="844549" cy="76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D0E262D-4F70-E84B-8225-50560037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>
              <a:solidFill>
                <a:srgbClr val="323232">
                  <a:tint val="75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51A5AF-D54E-234E-B9AB-35EC6CE5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32" r:id="rId2"/>
    <p:sldLayoutId id="2147483728" r:id="rId3"/>
    <p:sldLayoutId id="2147483729" r:id="rId4"/>
    <p:sldLayoutId id="2147483699" r:id="rId5"/>
    <p:sldLayoutId id="2147483700" r:id="rId6"/>
    <p:sldLayoutId id="2147483730" r:id="rId7"/>
    <p:sldLayoutId id="2147483731" r:id="rId8"/>
    <p:sldLayoutId id="2147483734" r:id="rId9"/>
    <p:sldLayoutId id="2147483735" r:id="rId10"/>
    <p:sldLayoutId id="2147483736" r:id="rId11"/>
  </p:sldLayoutIdLst>
  <p:hf hdr="0" ftr="0" dt="0"/>
  <p:txStyles>
    <p:titleStyle>
      <a:lvl1pPr marL="0" marR="0" indent="0" algn="l" defTabSz="51435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75" b="1" i="0" kern="1200">
          <a:solidFill>
            <a:schemeClr val="tx1"/>
          </a:solidFill>
          <a:latin typeface="Avenir" panose="02000503020000020003" pitchFamily="2" charset="0"/>
          <a:ea typeface="Avenir" panose="02000503020000020003" pitchFamily="2" charset="0"/>
          <a:cs typeface="Avenir" panose="02000503020000020003" pitchFamily="2" charset="0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6.png"/><Relationship Id="rId7" Type="http://schemas.openxmlformats.org/officeDocument/2006/relationships/image" Target="../media/image5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0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2.png"/><Relationship Id="rId4" Type="http://schemas.openxmlformats.org/officeDocument/2006/relationships/image" Target="../media/image1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7F1F-10B8-DF4B-B4E6-F245E5D3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848315" cy="2743200"/>
          </a:xfrm>
        </p:spPr>
        <p:txBody>
          <a:bodyPr anchor="t">
            <a:normAutofit fontScale="90000"/>
          </a:bodyPr>
          <a:lstStyle/>
          <a:p>
            <a:r>
              <a:rPr lang="en-US" sz="4200" b="1" dirty="0">
                <a:latin typeface="Avenir Black" panose="02000503020000020003" pitchFamily="2" charset="0"/>
              </a:rPr>
              <a:t>DSC190: Machine Learning with Few Labels</a:t>
            </a:r>
            <a:br>
              <a:rPr lang="en-US" sz="4200" dirty="0"/>
            </a:br>
            <a:br>
              <a:rPr lang="en-US" sz="4200" dirty="0"/>
            </a:br>
            <a:br>
              <a:rPr lang="en-US" sz="4200" dirty="0"/>
            </a:br>
            <a:r>
              <a:rPr lang="en-US" sz="4200" dirty="0"/>
              <a:t>Unsupervised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919C2-7A20-6640-90D7-2763BA16F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8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Zhiting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Hu</a:t>
            </a:r>
          </a:p>
          <a:p>
            <a:pPr lvl="0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Lecture 10, October 21, 2024</a:t>
            </a:r>
          </a:p>
        </p:txBody>
      </p:sp>
      <p:pic>
        <p:nvPicPr>
          <p:cNvPr id="6" name="Picture 2" descr="Halıcıoğlu Data Science Institute">
            <a:extLst>
              <a:ext uri="{FF2B5EF4-FFF2-40B4-BE49-F238E27FC236}">
                <a16:creationId xmlns:a16="http://schemas.microsoft.com/office/drawing/2014/main" id="{E891EFE8-F82A-4647-846A-90CA00F2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57" y="5735229"/>
            <a:ext cx="4445479" cy="9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2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Jensen’s inequality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965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594FAF1-8F15-1943-9980-634AE3162FC3}"/>
              </a:ext>
            </a:extLst>
          </p:cNvPr>
          <p:cNvGrpSpPr/>
          <p:nvPr/>
        </p:nvGrpSpPr>
        <p:grpSpPr>
          <a:xfrm>
            <a:off x="3337184" y="2711495"/>
            <a:ext cx="4835157" cy="2896736"/>
            <a:chOff x="6689555" y="3665129"/>
            <a:chExt cx="4860760" cy="27778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DF0F6C-E666-B043-B04B-EF247FA5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1242" y="3665129"/>
              <a:ext cx="4219073" cy="277787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8EEC24-5992-3742-A0C0-A89D551D7E8F}"/>
                </a:ext>
              </a:extLst>
            </p:cNvPr>
            <p:cNvSpPr txBox="1"/>
            <p:nvPr/>
          </p:nvSpPr>
          <p:spPr>
            <a:xfrm>
              <a:off x="6689555" y="5682395"/>
              <a:ext cx="1828800" cy="744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ADA807C-349C-6044-A0D8-808571B47050}"/>
                    </a:ext>
                  </a:extLst>
                </p:cNvPr>
                <p:cNvSpPr txBox="1"/>
                <p:nvPr/>
              </p:nvSpPr>
              <p:spPr>
                <a:xfrm>
                  <a:off x="8009043" y="5775614"/>
                  <a:ext cx="70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ADA807C-349C-6044-A0D8-808571B47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043" y="5775614"/>
                  <a:ext cx="700041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54C34C0-FD69-DE4E-B8DE-7BAE96F2918A}"/>
              </a:ext>
            </a:extLst>
          </p:cNvPr>
          <p:cNvSpPr/>
          <p:nvPr/>
        </p:nvSpPr>
        <p:spPr>
          <a:xfrm>
            <a:off x="4697058" y="4891250"/>
            <a:ext cx="459293" cy="45929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91DD8C-96A0-6940-8B71-CD57D4A175A2}"/>
              </a:ext>
            </a:extLst>
          </p:cNvPr>
          <p:cNvGrpSpPr/>
          <p:nvPr/>
        </p:nvGrpSpPr>
        <p:grpSpPr>
          <a:xfrm>
            <a:off x="1055339" y="4266596"/>
            <a:ext cx="2064706" cy="1549645"/>
            <a:chOff x="465647" y="3443687"/>
            <a:chExt cx="3867752" cy="29029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AFF37D-98B4-A145-970E-66E17EF84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647" y="3443687"/>
              <a:ext cx="3771900" cy="25463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2D782A-FDF0-454A-A2CD-49F06D4F14F6}"/>
                </a:ext>
              </a:extLst>
            </p:cNvPr>
            <p:cNvSpPr txBox="1"/>
            <p:nvPr/>
          </p:nvSpPr>
          <p:spPr>
            <a:xfrm>
              <a:off x="2740811" y="5246171"/>
              <a:ext cx="1592588" cy="11004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8C19ED-6438-8D45-949D-52D963EB0066}"/>
                  </a:ext>
                </a:extLst>
              </p:cNvPr>
              <p:cNvSpPr/>
              <p:nvPr/>
            </p:nvSpPr>
            <p:spPr>
              <a:xfrm>
                <a:off x="4714149" y="6309108"/>
                <a:ext cx="3492431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8C19ED-6438-8D45-949D-52D963EB0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149" y="6309108"/>
                <a:ext cx="3492431" cy="490199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ACC5EA9-D22E-474C-9F55-64630BB8F1E4}"/>
              </a:ext>
            </a:extLst>
          </p:cNvPr>
          <p:cNvSpPr/>
          <p:nvPr/>
        </p:nvSpPr>
        <p:spPr>
          <a:xfrm>
            <a:off x="8300072" y="4976103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Evidence Lower Bound (ELBO)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416DBD-D2A5-454A-9C69-90981AA26D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216" y="5677265"/>
            <a:ext cx="5865143" cy="6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1100" dirty="0"/>
              </a:p>
              <a:p>
                <a:r>
                  <a:rPr lang="en-US" dirty="0">
                    <a:solidFill>
                      <a:srgbClr val="7030A0"/>
                    </a:solidFill>
                    <a:latin typeface="Avenir" panose="02000503020000020003" pitchFamily="2" charset="0"/>
                  </a:rPr>
                  <a:t>Conclusion-1</a:t>
                </a:r>
                <a:r>
                  <a:rPr lang="en-US" dirty="0">
                    <a:latin typeface="Avenir" panose="02000503020000020003" pitchFamily="2" charset="0"/>
                  </a:rPr>
                  <a:t>:</a:t>
                </a:r>
              </a:p>
              <a:p>
                <a:endParaRPr lang="en-US" b="1" dirty="0">
                  <a:solidFill>
                    <a:srgbClr val="FF9C18"/>
                  </a:solidFill>
                  <a:latin typeface="Avenir Black" panose="02000503020000020003" pitchFamily="2" charset="0"/>
                </a:endParaRPr>
              </a:p>
              <a:p>
                <a:endParaRPr lang="en-US" b="1" dirty="0">
                  <a:solidFill>
                    <a:srgbClr val="FF9C18"/>
                  </a:solidFill>
                  <a:latin typeface="Avenir Black" panose="02000503020000020003" pitchFamily="2" charset="0"/>
                </a:endParaRPr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</a:t>
                </a:r>
                <a:r>
                  <a:rPr lang="en-US" dirty="0"/>
                  <a:t>: show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B3654E-E8A2-0993-1C69-B0DD19B8F50D}"/>
                  </a:ext>
                </a:extLst>
              </p:cNvPr>
              <p:cNvSpPr/>
              <p:nvPr/>
            </p:nvSpPr>
            <p:spPr>
              <a:xfrm>
                <a:off x="2016474" y="4411812"/>
                <a:ext cx="8314368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B3654E-E8A2-0993-1C69-B0DD19B8F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74" y="4411812"/>
                <a:ext cx="8314368" cy="914225"/>
              </a:xfrm>
              <a:prstGeom prst="rect">
                <a:avLst/>
              </a:prstGeom>
              <a:blipFill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DCC2D9-1204-480C-D4A2-4D220C485FA5}"/>
                  </a:ext>
                </a:extLst>
              </p:cNvPr>
              <p:cNvSpPr/>
              <p:nvPr/>
            </p:nvSpPr>
            <p:spPr>
              <a:xfrm>
                <a:off x="1835553" y="3023693"/>
                <a:ext cx="8520894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1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DCC2D9-1204-480C-D4A2-4D220C485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53" y="3023693"/>
                <a:ext cx="8520894" cy="914225"/>
              </a:xfrm>
              <a:prstGeom prst="rect">
                <a:avLst/>
              </a:prstGeom>
              <a:blipFill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362AEA1-AB1B-15D2-C737-5A9DB885ED3A}"/>
              </a:ext>
            </a:extLst>
          </p:cNvPr>
          <p:cNvSpPr/>
          <p:nvPr/>
        </p:nvSpPr>
        <p:spPr>
          <a:xfrm>
            <a:off x="10024298" y="3321387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(ELBO)</a:t>
            </a:r>
          </a:p>
        </p:txBody>
      </p:sp>
    </p:spTree>
    <p:extLst>
      <p:ext uri="{BB962C8B-B14F-4D97-AF65-F5344CB8AC3E}">
        <p14:creationId xmlns:p14="http://schemas.microsoft.com/office/powerpoint/2010/main" val="36687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869386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1100" dirty="0"/>
              </a:p>
              <a:p>
                <a:r>
                  <a:rPr lang="en-US" dirty="0">
                    <a:solidFill>
                      <a:srgbClr val="7030A0"/>
                    </a:solidFill>
                    <a:latin typeface="Avenir" panose="02000503020000020003" pitchFamily="2" charset="0"/>
                  </a:rPr>
                  <a:t>Conclusion-1</a:t>
                </a:r>
                <a:r>
                  <a:rPr lang="en-US" dirty="0">
                    <a:latin typeface="Avenir" panose="02000503020000020003" pitchFamily="2" charset="0"/>
                  </a:rPr>
                  <a:t>:</a:t>
                </a:r>
              </a:p>
              <a:p>
                <a:endParaRPr lang="en-US" b="1" dirty="0">
                  <a:solidFill>
                    <a:srgbClr val="FF9C18"/>
                  </a:solidFill>
                  <a:latin typeface="Avenir Black" panose="02000503020000020003" pitchFamily="2" charset="0"/>
                </a:endParaRPr>
              </a:p>
              <a:p>
                <a:endParaRPr lang="en-US" b="1" dirty="0">
                  <a:solidFill>
                    <a:srgbClr val="FF9C18"/>
                  </a:solidFill>
                  <a:latin typeface="Avenir Black" panose="02000503020000020003" pitchFamily="2" charset="0"/>
                </a:endParaRPr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</a:t>
                </a:r>
                <a:r>
                  <a:rPr lang="en-US" dirty="0"/>
                  <a:t>: show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Since KL divergence is non-negative, this is another way to prove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Avenir" panose="02000503020000020003" pitchFamily="2" charset="0"/>
                  </a:rPr>
                  <a:t>Conclusion-1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869386" cy="5434979"/>
              </a:xfrm>
              <a:blipFill>
                <a:blip r:embed="rId2"/>
                <a:stretch>
                  <a:fillRect l="-58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B3654E-E8A2-0993-1C69-B0DD19B8F50D}"/>
                  </a:ext>
                </a:extLst>
              </p:cNvPr>
              <p:cNvSpPr/>
              <p:nvPr/>
            </p:nvSpPr>
            <p:spPr>
              <a:xfrm>
                <a:off x="2016474" y="4411812"/>
                <a:ext cx="8314368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B3654E-E8A2-0993-1C69-B0DD19B8F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74" y="4411812"/>
                <a:ext cx="8314368" cy="914225"/>
              </a:xfrm>
              <a:prstGeom prst="rect">
                <a:avLst/>
              </a:prstGeom>
              <a:blipFill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DCC2D9-1204-480C-D4A2-4D220C485FA5}"/>
                  </a:ext>
                </a:extLst>
              </p:cNvPr>
              <p:cNvSpPr/>
              <p:nvPr/>
            </p:nvSpPr>
            <p:spPr>
              <a:xfrm>
                <a:off x="1835553" y="3023693"/>
                <a:ext cx="8520894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1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DCC2D9-1204-480C-D4A2-4D220C485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53" y="3023693"/>
                <a:ext cx="8520894" cy="914225"/>
              </a:xfrm>
              <a:prstGeom prst="rect">
                <a:avLst/>
              </a:prstGeom>
              <a:blipFill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362AEA1-AB1B-15D2-C737-5A9DB885ED3A}"/>
              </a:ext>
            </a:extLst>
          </p:cNvPr>
          <p:cNvSpPr/>
          <p:nvPr/>
        </p:nvSpPr>
        <p:spPr>
          <a:xfrm>
            <a:off x="10024298" y="3321387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(ELBO)</a:t>
            </a:r>
          </a:p>
        </p:txBody>
      </p:sp>
    </p:spTree>
    <p:extLst>
      <p:ext uri="{BB962C8B-B14F-4D97-AF65-F5344CB8AC3E}">
        <p14:creationId xmlns:p14="http://schemas.microsoft.com/office/powerpoint/2010/main" val="353039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 Bound and Free Energy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For fixed data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define a functional called the </a:t>
                </a:r>
                <a:r>
                  <a:rPr lang="en-US" dirty="0">
                    <a:solidFill>
                      <a:srgbClr val="C00000"/>
                    </a:solidFill>
                  </a:rPr>
                  <a:t>(variational) free energy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EM algorithm is coordinate-decent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each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E-step:</a:t>
                </a:r>
              </a:p>
              <a:p>
                <a:pPr lvl="2"/>
                <a:endParaRPr lang="en-US" dirty="0"/>
              </a:p>
              <a:p>
                <a:pPr lvl="2"/>
                <a:endParaRPr lang="en-US" sz="800" dirty="0"/>
              </a:p>
              <a:p>
                <a:pPr lvl="2"/>
                <a:r>
                  <a:rPr lang="en-US" dirty="0"/>
                  <a:t>M-step: 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C4BF38-B23D-924A-A361-6713F1036F0A}"/>
                  </a:ext>
                </a:extLst>
              </p:cNvPr>
              <p:cNvSpPr/>
              <p:nvPr/>
            </p:nvSpPr>
            <p:spPr>
              <a:xfrm>
                <a:off x="3117114" y="2343987"/>
                <a:ext cx="7291868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≥−ℓ(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C4BF38-B23D-924A-A361-6713F1036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14" y="2343987"/>
                <a:ext cx="7291868" cy="556434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A985841D-F25A-7E4A-8FBB-8161AB684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910" y="4473592"/>
            <a:ext cx="5013595" cy="17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E-step: </a:t>
                </a:r>
                <a:r>
                  <a:rPr lang="en-US" dirty="0">
                    <a:solidFill>
                      <a:schemeClr val="tx1"/>
                    </a:solidFill>
                  </a:rPr>
                  <a:t>minimization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w</a:t>
                </a:r>
                <a:r>
                  <a:rPr lang="en-US" dirty="0" err="1"/>
                  <a:t>.r.t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68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216F0-6E3D-DF46-ABB7-5FCBCCF83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4"/>
            <a:ext cx="10515600" cy="544560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9C18"/>
                </a:solidFill>
                <a:latin typeface="Avenir Black" panose="02000503020000020003" pitchFamily="2" charset="0"/>
              </a:rPr>
              <a:t>Question</a:t>
            </a:r>
            <a:r>
              <a:rPr lang="en-US" dirty="0"/>
              <a:t>: show that that optimal solution of E-step is</a:t>
            </a:r>
          </a:p>
          <a:p>
            <a:pPr marL="234950" lvl="1" indent="0">
              <a:buNone/>
            </a:pPr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/>
              <a:t>I.e., the posterior distribution over the latent variables given the data and the current parameters.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9C18"/>
                </a:solidFill>
                <a:latin typeface="Avenir Black" panose="02000503020000020003" pitchFamily="2" charset="0"/>
              </a:rPr>
              <a:t>Hint: </a:t>
            </a:r>
            <a:r>
              <a:rPr lang="en-US" dirty="0"/>
              <a:t>use the fact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0EE43-ADD8-1A47-9185-1A4F294E63D4}"/>
                  </a:ext>
                </a:extLst>
              </p:cNvPr>
              <p:cNvSpPr/>
              <p:nvPr/>
            </p:nvSpPr>
            <p:spPr>
              <a:xfrm>
                <a:off x="3010334" y="1860280"/>
                <a:ext cx="5973687" cy="564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0EE43-ADD8-1A47-9185-1A4F294E6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334" y="1860280"/>
                <a:ext cx="5973687" cy="564193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42AEB0-F748-C7A6-F801-74F1B9DB91C9}"/>
                  </a:ext>
                </a:extLst>
              </p:cNvPr>
              <p:cNvSpPr/>
              <p:nvPr/>
            </p:nvSpPr>
            <p:spPr>
              <a:xfrm>
                <a:off x="1620403" y="4271330"/>
                <a:ext cx="8314368" cy="1700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9FF"/>
                  </a:solidFill>
                </a:endParaRPr>
              </a:p>
              <a:p>
                <a:endParaRPr lang="en-US" sz="2400" b="1" dirty="0">
                  <a:solidFill>
                    <a:srgbClr val="0029FF"/>
                  </a:solidFill>
                </a:endParaRPr>
              </a:p>
              <a:p>
                <a:r>
                  <a:rPr lang="en-US" sz="24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42AEB0-F748-C7A6-F801-74F1B9DB9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03" y="4271330"/>
                <a:ext cx="8314368" cy="1700402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3F9AD79-9DA7-8E93-1A83-9262EC5D4617}"/>
              </a:ext>
            </a:extLst>
          </p:cNvPr>
          <p:cNvSpPr/>
          <p:nvPr/>
        </p:nvSpPr>
        <p:spPr>
          <a:xfrm>
            <a:off x="6596805" y="4109086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Evidence Lower Bound (ELBO)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961EF-03EE-020B-B8CC-73038B7D6D7C}"/>
              </a:ext>
            </a:extLst>
          </p:cNvPr>
          <p:cNvSpPr/>
          <p:nvPr/>
        </p:nvSpPr>
        <p:spPr>
          <a:xfrm>
            <a:off x="3300866" y="4271329"/>
            <a:ext cx="2893101" cy="869115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932F6-E684-50AF-8DA6-65387F1CB798}"/>
              </a:ext>
            </a:extLst>
          </p:cNvPr>
          <p:cNvSpPr/>
          <p:nvPr/>
        </p:nvSpPr>
        <p:spPr>
          <a:xfrm>
            <a:off x="838200" y="5888046"/>
            <a:ext cx="2745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Variational free energy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07839-A57E-8FEF-85E2-AA0218BE6EE8}"/>
              </a:ext>
            </a:extLst>
          </p:cNvPr>
          <p:cNvSpPr/>
          <p:nvPr/>
        </p:nvSpPr>
        <p:spPr>
          <a:xfrm>
            <a:off x="3583567" y="5456868"/>
            <a:ext cx="960121" cy="514864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2" grpId="0"/>
      <p:bldP spid="13" grpId="0" animBg="1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E-step: </a:t>
                </a:r>
                <a:r>
                  <a:rPr lang="en-US" dirty="0">
                    <a:solidFill>
                      <a:schemeClr val="tx1"/>
                    </a:solidFill>
                  </a:rPr>
                  <a:t>minimization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w</a:t>
                </a:r>
                <a:r>
                  <a:rPr lang="en-US" dirty="0" err="1"/>
                  <a:t>.r.t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68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Claim:</a:t>
                </a:r>
              </a:p>
              <a:p>
                <a:pPr marL="23495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This is the posterior distribution over the latent variables given the data and the current parameters.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Proof (easy): recall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minimized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0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which is achieved only when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  <a:blipFill>
                <a:blip r:embed="rId3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0EE43-ADD8-1A47-9185-1A4F294E63D4}"/>
                  </a:ext>
                </a:extLst>
              </p:cNvPr>
              <p:cNvSpPr/>
              <p:nvPr/>
            </p:nvSpPr>
            <p:spPr>
              <a:xfrm>
                <a:off x="2620828" y="1586895"/>
                <a:ext cx="5973687" cy="564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0EE43-ADD8-1A47-9185-1A4F294E6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828" y="1586895"/>
                <a:ext cx="5973687" cy="564193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1B1BA6-E3B7-DB40-B4BB-DCFAAE23C197}"/>
                  </a:ext>
                </a:extLst>
              </p:cNvPr>
              <p:cNvSpPr/>
              <p:nvPr/>
            </p:nvSpPr>
            <p:spPr>
              <a:xfrm>
                <a:off x="2340260" y="3498585"/>
                <a:ext cx="8314368" cy="921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2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2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2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1B1BA6-E3B7-DB40-B4BB-DCFAAE23C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60" y="3498585"/>
                <a:ext cx="8314368" cy="921214"/>
              </a:xfrm>
              <a:prstGeom prst="rect">
                <a:avLst/>
              </a:prstGeom>
              <a:blipFill>
                <a:blip r:embed="rId5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A15CB1-4CE6-DC42-ABE1-A1AD8332E1C2}"/>
              </a:ext>
            </a:extLst>
          </p:cNvPr>
          <p:cNvCxnSpPr/>
          <p:nvPr/>
        </p:nvCxnSpPr>
        <p:spPr>
          <a:xfrm flipH="1">
            <a:off x="2679031" y="4245813"/>
            <a:ext cx="455144" cy="529389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460610-F6F2-9D4B-BFA5-095B3DE3FC2E}"/>
                  </a:ext>
                </a:extLst>
              </p:cNvPr>
              <p:cNvSpPr txBox="1"/>
              <p:nvPr/>
            </p:nvSpPr>
            <p:spPr>
              <a:xfrm>
                <a:off x="1239252" y="4909865"/>
                <a:ext cx="2579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venir Book" panose="02000503020000020003" pitchFamily="2" charset="0"/>
                  </a:rPr>
                  <a:t>Independent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460610-F6F2-9D4B-BFA5-095B3DE3F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252" y="4909865"/>
                <a:ext cx="2579232" cy="461665"/>
              </a:xfrm>
              <a:prstGeom prst="rect">
                <a:avLst/>
              </a:prstGeom>
              <a:blipFill>
                <a:blip r:embed="rId6"/>
                <a:stretch>
                  <a:fillRect l="-34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42F9A1-CA58-B745-AD6E-0E0503DC38E8}"/>
              </a:ext>
            </a:extLst>
          </p:cNvPr>
          <p:cNvCxnSpPr>
            <a:cxnSpLocks/>
          </p:cNvCxnSpPr>
          <p:nvPr/>
        </p:nvCxnSpPr>
        <p:spPr>
          <a:xfrm>
            <a:off x="5837270" y="4426738"/>
            <a:ext cx="0" cy="550264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AECD7E-D160-BD4B-8A07-E7266B4637CA}"/>
                  </a:ext>
                </a:extLst>
              </p:cNvPr>
              <p:cNvSpPr txBox="1"/>
              <p:nvPr/>
            </p:nvSpPr>
            <p:spPr>
              <a:xfrm>
                <a:off x="4948943" y="4983941"/>
                <a:ext cx="15485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AECD7E-D160-BD4B-8A07-E7266B463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943" y="4983941"/>
                <a:ext cx="1548501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EECAE8-6548-FB41-A9E8-824E567C2CF3}"/>
              </a:ext>
            </a:extLst>
          </p:cNvPr>
          <p:cNvCxnSpPr>
            <a:cxnSpLocks/>
          </p:cNvCxnSpPr>
          <p:nvPr/>
        </p:nvCxnSpPr>
        <p:spPr>
          <a:xfrm>
            <a:off x="8395985" y="4359601"/>
            <a:ext cx="0" cy="550264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81DE59-440D-5344-B49B-2DD3917D2579}"/>
                  </a:ext>
                </a:extLst>
              </p:cNvPr>
              <p:cNvSpPr txBox="1"/>
              <p:nvPr/>
            </p:nvSpPr>
            <p:spPr>
              <a:xfrm>
                <a:off x="8018061" y="4977002"/>
                <a:ext cx="7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81DE59-440D-5344-B49B-2DD3917D2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061" y="4977002"/>
                <a:ext cx="75584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9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M-step: </a:t>
                </a:r>
                <a:r>
                  <a:rPr lang="en-US" dirty="0">
                    <a:solidFill>
                      <a:schemeClr val="tx1"/>
                    </a:solidFill>
                  </a:rPr>
                  <a:t>minimization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w</a:t>
                </a:r>
                <a:r>
                  <a:rPr lang="en-US" dirty="0" err="1"/>
                  <a:t>.r.t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68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 that the free energy breaks into two terms: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The first term is the expected complete log likelihood and the second term, which does not depend on q, is the entropy.</a:t>
                </a:r>
              </a:p>
              <a:p>
                <a:r>
                  <a:rPr lang="en-US" dirty="0"/>
                  <a:t>Thus, in the M-step, maximizing with respect 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for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we only need to consider the first term: 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Under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this is equivalent to solving a standard MLE of fully observed </a:t>
                </a:r>
                <a:r>
                  <a:rPr lang="en-US" dirty="0">
                    <a:solidFill>
                      <a:schemeClr val="tx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with z </a:t>
                </a:r>
                <a:r>
                  <a:rPr lang="en-US" dirty="0">
                    <a:solidFill>
                      <a:schemeClr val="tx1"/>
                    </a:solidFill>
                  </a:rPr>
                  <a:t>replaced by its expectation </a:t>
                </a:r>
                <a:r>
                  <a:rPr lang="en-US" dirty="0" err="1">
                    <a:solidFill>
                      <a:schemeClr val="tx1"/>
                    </a:solidFill>
                  </a:rPr>
                  <a:t>w.r.t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  <a:blipFill>
                <a:blip r:embed="rId3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D19101-9412-8245-9E93-3F1B04F0075F}"/>
                  </a:ext>
                </a:extLst>
              </p:cNvPr>
              <p:cNvSpPr/>
              <p:nvPr/>
            </p:nvSpPr>
            <p:spPr>
              <a:xfrm>
                <a:off x="2583916" y="2007103"/>
                <a:ext cx="7291868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≥−ℓ(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D19101-9412-8245-9E93-3F1B04F0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16" y="2007103"/>
                <a:ext cx="7291868" cy="556434"/>
              </a:xfrm>
              <a:prstGeom prst="rect">
                <a:avLst/>
              </a:prstGeom>
              <a:blipFill>
                <a:blip r:embed="rId4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275709-A5C4-7343-B7D9-EFBAAD02D530}"/>
                  </a:ext>
                </a:extLst>
              </p:cNvPr>
              <p:cNvSpPr txBox="1"/>
              <p:nvPr/>
            </p:nvSpPr>
            <p:spPr>
              <a:xfrm>
                <a:off x="1746760" y="4144102"/>
                <a:ext cx="9373143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275709-A5C4-7343-B7D9-EFBAAD02D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60" y="4144102"/>
                <a:ext cx="9373143" cy="786434"/>
              </a:xfrm>
              <a:prstGeom prst="rect">
                <a:avLst/>
              </a:prstGeom>
              <a:blipFill>
                <a:blip r:embed="rId5"/>
                <a:stretch>
                  <a:fillRect l="-135" t="-163492" r="-541" b="-2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7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0AC5-0923-6244-86DC-95E66343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Algorithm: Quick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73F72-EEEA-6446-A230-CA275AF5A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Observed variables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latent variables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To learn a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, we want to maximize the marginal log-likelihood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But it’s too difficult</a:t>
                </a:r>
              </a:p>
              <a:p>
                <a:r>
                  <a:rPr lang="en-US" dirty="0"/>
                  <a:t>EM algorithm: </a:t>
                </a:r>
              </a:p>
              <a:p>
                <a:pPr lvl="1"/>
                <a:r>
                  <a:rPr lang="en-US" dirty="0"/>
                  <a:t>maximize a lower bound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>
                  <a:solidFill>
                    <a:srgbClr val="0029FF"/>
                  </a:solidFill>
                </a:endParaRPr>
              </a:p>
              <a:p>
                <a:pPr lvl="1"/>
                <a:r>
                  <a:rPr lang="en-US" dirty="0"/>
                  <a:t>Or equivalently, minimize an upper bound of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>
                  <a:solidFill>
                    <a:srgbClr val="0029FF"/>
                  </a:solidFill>
                </a:endParaRPr>
              </a:p>
              <a:p>
                <a:r>
                  <a:rPr lang="en-US" dirty="0"/>
                  <a:t>Key equation: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73F72-EEEA-6446-A230-CA275AF5A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4D480-1CF5-854F-A45E-84C9346AB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93951F-9ECE-184E-9426-E05F9C2FBD53}"/>
                  </a:ext>
                </a:extLst>
              </p:cNvPr>
              <p:cNvSpPr/>
              <p:nvPr/>
            </p:nvSpPr>
            <p:spPr>
              <a:xfrm>
                <a:off x="1482461" y="4733664"/>
                <a:ext cx="8314368" cy="1700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9FF"/>
                  </a:solidFill>
                </a:endParaRPr>
              </a:p>
              <a:p>
                <a:endParaRPr lang="en-US" sz="2400" b="1" dirty="0">
                  <a:solidFill>
                    <a:srgbClr val="0029FF"/>
                  </a:solidFill>
                </a:endParaRPr>
              </a:p>
              <a:p>
                <a:r>
                  <a:rPr lang="en-US" sz="24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93951F-9ECE-184E-9426-E05F9C2FB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61" y="4733664"/>
                <a:ext cx="8314368" cy="1700402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487F4E-7A09-F64A-A66E-A219BE925DD4}"/>
                  </a:ext>
                </a:extLst>
              </p:cNvPr>
              <p:cNvSpPr txBox="1"/>
              <p:nvPr/>
            </p:nvSpPr>
            <p:spPr>
              <a:xfrm>
                <a:off x="2918612" y="2221687"/>
                <a:ext cx="5442066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487F4E-7A09-F64A-A66E-A219BE925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12" y="2221687"/>
                <a:ext cx="5442066" cy="786434"/>
              </a:xfrm>
              <a:prstGeom prst="rect">
                <a:avLst/>
              </a:prstGeom>
              <a:blipFill>
                <a:blip r:embed="rId4"/>
                <a:stretch>
                  <a:fillRect l="-698" t="-163492" r="-1395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EE13BB5-1F31-C240-896C-15BC1C363A6E}"/>
              </a:ext>
            </a:extLst>
          </p:cNvPr>
          <p:cNvSpPr/>
          <p:nvPr/>
        </p:nvSpPr>
        <p:spPr>
          <a:xfrm>
            <a:off x="6458863" y="4571420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Evidence Lower Bound (ELBO)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85E96F-EFDE-DF41-924A-6DE26D33D9E6}"/>
              </a:ext>
            </a:extLst>
          </p:cNvPr>
          <p:cNvSpPr/>
          <p:nvPr/>
        </p:nvSpPr>
        <p:spPr>
          <a:xfrm>
            <a:off x="3162924" y="4733663"/>
            <a:ext cx="2893101" cy="869115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7A1F6-3B87-9F4D-9806-8B0420D35961}"/>
              </a:ext>
            </a:extLst>
          </p:cNvPr>
          <p:cNvSpPr/>
          <p:nvPr/>
        </p:nvSpPr>
        <p:spPr>
          <a:xfrm>
            <a:off x="700258" y="6350380"/>
            <a:ext cx="2745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Variational free energy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4A3711-EE1E-BF45-88F4-5FE6EFC422F0}"/>
              </a:ext>
            </a:extLst>
          </p:cNvPr>
          <p:cNvSpPr/>
          <p:nvPr/>
        </p:nvSpPr>
        <p:spPr>
          <a:xfrm>
            <a:off x="3445625" y="5919202"/>
            <a:ext cx="960121" cy="514864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7554-0F5F-DF40-ABFA-853C32AF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Algorithm: Quick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9A0D-41EA-5E46-84FF-8BDD73649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EM algorithm is coordinate-decent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525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E-step: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sz="2200" dirty="0"/>
                  <a:t>the posterior distribution over the latent variables given the data and the current parameters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M-step: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9A0D-41EA-5E46-84FF-8BDD73649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32AA9-B850-584A-B77B-FBD05D17B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E574D-827B-3D48-B39E-DCCDB7882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00"/>
          <a:stretch/>
        </p:blipFill>
        <p:spPr>
          <a:xfrm>
            <a:off x="2726015" y="2052669"/>
            <a:ext cx="4406306" cy="765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42A1D-4A78-B34F-B348-CA690BD2C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87"/>
          <a:stretch/>
        </p:blipFill>
        <p:spPr>
          <a:xfrm>
            <a:off x="2726015" y="4040149"/>
            <a:ext cx="3817611" cy="696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CC89AD-D8B3-4C4F-A63E-977B392359F2}"/>
                  </a:ext>
                </a:extLst>
              </p:cNvPr>
              <p:cNvSpPr/>
              <p:nvPr/>
            </p:nvSpPr>
            <p:spPr>
              <a:xfrm>
                <a:off x="6657105" y="2115710"/>
                <a:ext cx="20102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6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CC89AD-D8B3-4C4F-A63E-977B39235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05" y="2115710"/>
                <a:ext cx="2010230" cy="492443"/>
              </a:xfrm>
              <a:prstGeom prst="rect">
                <a:avLst/>
              </a:prstGeom>
              <a:blipFill>
                <a:blip r:embed="rId4"/>
                <a:stretch>
                  <a:fillRect r="-62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F75AEF-E6F8-D04B-BD80-9877C05BFC87}"/>
                  </a:ext>
                </a:extLst>
              </p:cNvPr>
              <p:cNvSpPr/>
              <p:nvPr/>
            </p:nvSpPr>
            <p:spPr>
              <a:xfrm>
                <a:off x="1615464" y="5061205"/>
                <a:ext cx="8314368" cy="1700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9FF"/>
                  </a:solidFill>
                </a:endParaRPr>
              </a:p>
              <a:p>
                <a:endParaRPr lang="en-US" sz="2400" b="1" dirty="0">
                  <a:solidFill>
                    <a:srgbClr val="0029FF"/>
                  </a:solidFill>
                </a:endParaRPr>
              </a:p>
              <a:p>
                <a:r>
                  <a:rPr lang="en-US" sz="24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F75AEF-E6F8-D04B-BD80-9877C05BF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64" y="5061205"/>
                <a:ext cx="8314368" cy="1700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B8AE4F-5243-5543-AAFA-6023977E9586}"/>
                  </a:ext>
                </a:extLst>
              </p:cNvPr>
              <p:cNvSpPr/>
              <p:nvPr/>
            </p:nvSpPr>
            <p:spPr>
              <a:xfrm>
                <a:off x="6443874" y="3860402"/>
                <a:ext cx="5408275" cy="878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B8AE4F-5243-5543-AAFA-6023977E9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874" y="3860402"/>
                <a:ext cx="5408275" cy="878767"/>
              </a:xfrm>
              <a:prstGeom prst="rect">
                <a:avLst/>
              </a:prstGeom>
              <a:blipFill>
                <a:blip r:embed="rId6"/>
                <a:stretch>
                  <a:fillRect t="-141429" b="-2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9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7BCAD4-A259-44AB-B59B-14DDAFC9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C70535-AFEC-E44C-BAD6-3002C3C65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B0431-0659-FA41-C333-1BF087443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79C8-5B05-A5D0-D33A-F72D6CFC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Gaussian Mixture Models (GMMs)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8154-C615-2D37-E61F-2F10C1600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5098709"/>
          </a:xfrm>
        </p:spPr>
        <p:txBody>
          <a:bodyPr>
            <a:normAutofit/>
          </a:bodyPr>
          <a:lstStyle/>
          <a:p>
            <a:r>
              <a:rPr lang="en-US" dirty="0"/>
              <a:t>Consider a mixture of K Gaussian components: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BEC63-6E3C-7A8A-54DB-922508A7F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DCFD8-C76D-F146-74D0-9DB984242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61885"/>
            <a:ext cx="10291383" cy="433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CCA0B-E0F0-0AE1-FE07-2DA2EE47D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212" y="346898"/>
            <a:ext cx="1028371" cy="2694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32B853-1162-5721-2AC8-56971CE581F4}"/>
              </a:ext>
            </a:extLst>
          </p:cNvPr>
          <p:cNvSpPr txBox="1"/>
          <p:nvPr/>
        </p:nvSpPr>
        <p:spPr>
          <a:xfrm>
            <a:off x="7242501" y="4379494"/>
            <a:ext cx="28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08B30"/>
                </a:solidFill>
                <a:latin typeface="Avenir Book" panose="02000503020000020003" pitchFamily="2" charset="0"/>
              </a:rPr>
              <a:t>Parameters to be learned: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64999-CBAE-4252-DE8F-6F1BC1EB9B8E}"/>
              </a:ext>
            </a:extLst>
          </p:cNvPr>
          <p:cNvSpPr txBox="1"/>
          <p:nvPr/>
        </p:nvSpPr>
        <p:spPr>
          <a:xfrm>
            <a:off x="4528781" y="5571940"/>
            <a:ext cx="3370996" cy="488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8FCA-B651-6B45-B472-A5131A68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Why is Learning Harder?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68EAB-616C-BB4E-9C6E-7C2880696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Complete log likelihood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if both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can be observed, then</a:t>
                </a:r>
              </a:p>
              <a:p>
                <a:pPr marL="234950" lvl="1" indent="0">
                  <a:buNone/>
                </a:pPr>
                <a:endParaRPr lang="en-US" dirty="0"/>
              </a:p>
              <a:p>
                <a:pPr marL="234950" lvl="1" indent="0">
                  <a:buNone/>
                </a:pPr>
                <a:endParaRPr lang="en-US" dirty="0"/>
              </a:p>
              <a:p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b="1" dirty="0">
                  <a:solidFill>
                    <a:srgbClr val="C00000"/>
                  </a:solidFill>
                </a:endParaRPr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Incomplete (or marginal) log likelihood: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unobserved, our objective becomes the log of a marginal probability: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68EAB-616C-BB4E-9C6E-7C2880696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  <a:blipFill>
                <a:blip r:embed="rId2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18F68-32AA-F246-8FD9-B2DA1E82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BC2DAC-2E5B-744C-8B15-72CD778B9DE1}"/>
                  </a:ext>
                </a:extLst>
              </p:cNvPr>
              <p:cNvSpPr txBox="1"/>
              <p:nvPr/>
            </p:nvSpPr>
            <p:spPr>
              <a:xfrm>
                <a:off x="2163854" y="2022150"/>
                <a:ext cx="74437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BC2DAC-2E5B-744C-8B15-72CD778B9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54" y="2022150"/>
                <a:ext cx="7443768" cy="369332"/>
              </a:xfrm>
              <a:prstGeom prst="rect">
                <a:avLst/>
              </a:prstGeom>
              <a:blipFill>
                <a:blip r:embed="rId3"/>
                <a:stretch>
                  <a:fillRect l="-511" t="-6667" r="-1022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1B904-78EA-2E46-B417-C0023CEC5C48}"/>
                  </a:ext>
                </a:extLst>
              </p:cNvPr>
              <p:cNvSpPr txBox="1"/>
              <p:nvPr/>
            </p:nvSpPr>
            <p:spPr>
              <a:xfrm>
                <a:off x="2163854" y="4675215"/>
                <a:ext cx="5442066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1B904-78EA-2E46-B417-C0023CEC5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54" y="4675215"/>
                <a:ext cx="5442066" cy="786434"/>
              </a:xfrm>
              <a:prstGeom prst="rect">
                <a:avLst/>
              </a:prstGeom>
              <a:blipFill>
                <a:blip r:embed="rId4"/>
                <a:stretch>
                  <a:fillRect l="-698" t="-165079" r="-1163" b="-2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6B34F96-5049-887C-2473-DE6C9E82F5EB}"/>
              </a:ext>
            </a:extLst>
          </p:cNvPr>
          <p:cNvGrpSpPr/>
          <p:nvPr/>
        </p:nvGrpSpPr>
        <p:grpSpPr>
          <a:xfrm>
            <a:off x="3402340" y="5794518"/>
            <a:ext cx="7037061" cy="609369"/>
            <a:chOff x="3478540" y="5794518"/>
            <a:chExt cx="7037061" cy="6093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E97037-FCBD-E713-E53C-872FEA7D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4091" t="77119" r="32290" b="11566"/>
            <a:stretch/>
          </p:blipFill>
          <p:spPr>
            <a:xfrm>
              <a:off x="6217921" y="5794518"/>
              <a:ext cx="4297680" cy="60936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E9566A-A7AB-A297-0D83-A48F715C7B88}"/>
                    </a:ext>
                  </a:extLst>
                </p:cNvPr>
                <p:cNvSpPr txBox="1"/>
                <p:nvPr/>
              </p:nvSpPr>
              <p:spPr>
                <a:xfrm>
                  <a:off x="3478540" y="5862309"/>
                  <a:ext cx="281269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oMath>
                    </m:oMathPara>
                  </a14:m>
                  <a:endParaRPr lang="en-US" sz="2400" dirty="0">
                    <a:solidFill>
                      <a:srgbClr val="0029FF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E9566A-A7AB-A297-0D83-A48F715C7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540" y="5862309"/>
                  <a:ext cx="281269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794" t="-6667" r="-179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EA50D4-7254-ED51-A0C0-D181D9DDD303}"/>
              </a:ext>
            </a:extLst>
          </p:cNvPr>
          <p:cNvSpPr txBox="1">
            <a:spLocks/>
          </p:cNvSpPr>
          <p:nvPr/>
        </p:nvSpPr>
        <p:spPr>
          <a:xfrm>
            <a:off x="2288532" y="5869188"/>
            <a:ext cx="1464328" cy="460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663" marR="0" indent="-3476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marR="0" indent="-33813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 kern="1200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marR="0" indent="-34766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marR="0" indent="-33813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marR="0" indent="-3365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 kern="1200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GMMs: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E3376F-98BB-8B0D-7B66-A7264C51722D}"/>
              </a:ext>
            </a:extLst>
          </p:cNvPr>
          <p:cNvGrpSpPr/>
          <p:nvPr/>
        </p:nvGrpSpPr>
        <p:grpSpPr>
          <a:xfrm>
            <a:off x="3847398" y="2645513"/>
            <a:ext cx="6412657" cy="852898"/>
            <a:chOff x="3118765" y="2617355"/>
            <a:chExt cx="6412657" cy="852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5E093F-9B2F-15DA-D1E7-0AC9731CC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9880" r="14223" b="81044"/>
            <a:stretch/>
          </p:blipFill>
          <p:spPr>
            <a:xfrm>
              <a:off x="6231678" y="2617355"/>
              <a:ext cx="3299744" cy="85289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88FA714-2060-665D-6CC9-B5D940905276}"/>
                    </a:ext>
                  </a:extLst>
                </p:cNvPr>
                <p:cNvSpPr txBox="1"/>
                <p:nvPr/>
              </p:nvSpPr>
              <p:spPr>
                <a:xfrm>
                  <a:off x="3118765" y="2799021"/>
                  <a:ext cx="32374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oMath>
                    </m:oMathPara>
                  </a14:m>
                  <a:endParaRPr lang="en-US" sz="2400" dirty="0">
                    <a:solidFill>
                      <a:srgbClr val="0029FF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88FA714-2060-665D-6CC9-B5D940905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765" y="2799021"/>
                  <a:ext cx="323742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63" t="-6667" r="-1953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DB851E-EB42-EE99-58BC-BD9AD3ACB0F1}"/>
              </a:ext>
            </a:extLst>
          </p:cNvPr>
          <p:cNvSpPr txBox="1">
            <a:spLocks/>
          </p:cNvSpPr>
          <p:nvPr/>
        </p:nvSpPr>
        <p:spPr>
          <a:xfrm>
            <a:off x="2670176" y="2817412"/>
            <a:ext cx="1464328" cy="460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663" marR="0" indent="-3476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marR="0" indent="-33813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 kern="1200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marR="0" indent="-34766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marR="0" indent="-33813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marR="0" indent="-3365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 kern="1200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GMMs: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7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</p:spPr>
            <p:txBody>
              <a:bodyPr/>
              <a:lstStyle/>
              <a:p>
                <a:r>
                  <a:rPr lang="en-US" dirty="0"/>
                  <a:t>Supervised MLE is easy:</a:t>
                </a:r>
              </a:p>
              <a:p>
                <a:pPr lvl="1"/>
                <a:r>
                  <a:rPr lang="en-US" dirty="0"/>
                  <a:t>Observe both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r>
                  <a:rPr lang="en-US" dirty="0"/>
                  <a:t>Unsupervised MLE is hard:</a:t>
                </a:r>
              </a:p>
              <a:p>
                <a:pPr lvl="1"/>
                <a:r>
                  <a:rPr lang="en-US" dirty="0"/>
                  <a:t>Observe only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29FF"/>
                  </a:solidFill>
                </a:endParaRPr>
              </a:p>
              <a:p>
                <a:pPr lvl="1"/>
                <a:endParaRPr lang="en-US" sz="500" dirty="0"/>
              </a:p>
              <a:p>
                <a:r>
                  <a:rPr lang="en-US" dirty="0"/>
                  <a:t>EM, intuitively: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  <a:blipFill>
                <a:blip r:embed="rId2"/>
                <a:stretch>
                  <a:fillRect l="-603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1453-2304-C2DA-0F29-9BF517193C98}"/>
                  </a:ext>
                </a:extLst>
              </p:cNvPr>
              <p:cNvSpPr txBox="1"/>
              <p:nvPr/>
            </p:nvSpPr>
            <p:spPr>
              <a:xfrm>
                <a:off x="4928116" y="1412393"/>
                <a:ext cx="4116768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sSub>
                        <m:sSub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1453-2304-C2DA-0F29-9BF517193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16" y="1412393"/>
                <a:ext cx="4116768" cy="483209"/>
              </a:xfrm>
              <a:prstGeom prst="rect">
                <a:avLst/>
              </a:prstGeom>
              <a:blipFill>
                <a:blip r:embed="rId3"/>
                <a:stretch>
                  <a:fillRect t="-512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40C84-BB2E-E451-20EF-5C789A1B08C5}"/>
                  </a:ext>
                </a:extLst>
              </p:cNvPr>
              <p:cNvSpPr txBox="1"/>
              <p:nvPr/>
            </p:nvSpPr>
            <p:spPr>
              <a:xfrm>
                <a:off x="5326779" y="1996687"/>
                <a:ext cx="6132961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40C84-BB2E-E451-20EF-5C789A1B0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779" y="1996687"/>
                <a:ext cx="6132961" cy="786434"/>
              </a:xfrm>
              <a:prstGeom prst="rect">
                <a:avLst/>
              </a:prstGeom>
              <a:blipFill>
                <a:blip r:embed="rId4"/>
                <a:stretch>
                  <a:fillRect t="-165079" r="-1033" b="-2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3FC956-9A85-76F7-87A0-C79A98E91466}"/>
                  </a:ext>
                </a:extLst>
              </p:cNvPr>
              <p:cNvSpPr/>
              <p:nvPr/>
            </p:nvSpPr>
            <p:spPr>
              <a:xfrm>
                <a:off x="2312086" y="4795128"/>
                <a:ext cx="4861780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venir Book" panose="02000503020000020003" pitchFamily="2" charset="0"/>
                    <a:ea typeface="Avenir Book" panose="02000503020000020003" pitchFamily="2" charset="0"/>
                    <a:cs typeface="Avenir Book" panose="02000503020000020003" pitchFamily="2" charset="0"/>
                  </a:rPr>
                  <a:t>M-step</a:t>
                </a:r>
                <a:r>
                  <a:rPr lang="en-US" sz="2400" dirty="0">
                    <a:latin typeface="Avenir Book" panose="02000503020000020003" pitchFamily="2" charset="0"/>
                    <a:ea typeface="Avenir Book" panose="02000503020000020003" pitchFamily="2" charset="0"/>
                    <a:cs typeface="Avenir Book" panose="02000503020000020003" pitchFamily="2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3FC956-9A85-76F7-87A0-C79A98E91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086" y="4795128"/>
                <a:ext cx="4861780" cy="575542"/>
              </a:xfrm>
              <a:prstGeom prst="rect">
                <a:avLst/>
              </a:prstGeom>
              <a:blipFill>
                <a:blip r:embed="rId5"/>
                <a:stretch>
                  <a:fillRect l="-1823" t="-652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22E5E5-1029-0C8E-1332-EABB41E3BFC3}"/>
                  </a:ext>
                </a:extLst>
              </p:cNvPr>
              <p:cNvSpPr txBox="1"/>
              <p:nvPr/>
            </p:nvSpPr>
            <p:spPr>
              <a:xfrm>
                <a:off x="7468186" y="4667401"/>
                <a:ext cx="46606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Let’s “pretend” we also observe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 (its distribution)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22E5E5-1029-0C8E-1332-EABB41E3B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186" y="4667401"/>
                <a:ext cx="4660662" cy="830997"/>
              </a:xfrm>
              <a:prstGeom prst="rect">
                <a:avLst/>
              </a:prstGeom>
              <a:blipFill>
                <a:blip r:embed="rId6"/>
                <a:stretch>
                  <a:fillRect l="-2174" t="-6061" r="-108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1E0B935-27ED-68DD-2D0C-CD040D1EE6DD}"/>
              </a:ext>
            </a:extLst>
          </p:cNvPr>
          <p:cNvSpPr/>
          <p:nvPr/>
        </p:nvSpPr>
        <p:spPr>
          <a:xfrm>
            <a:off x="2312086" y="3822956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rPr>
              <a:t>E-step</a:t>
            </a:r>
            <a:r>
              <a:rPr lang="en-US" sz="2400" dirty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9812766-3D21-BAD0-3989-78063F64C5FB}"/>
                  </a:ext>
                </a:extLst>
              </p:cNvPr>
              <p:cNvSpPr/>
              <p:nvPr/>
            </p:nvSpPr>
            <p:spPr>
              <a:xfrm>
                <a:off x="3467137" y="3837148"/>
                <a:ext cx="26972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9812766-3D21-BAD0-3989-78063F64C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37" y="3837148"/>
                <a:ext cx="2697277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B7149D4-BAA7-20E4-B459-F6BA9088EE5B}"/>
              </a:ext>
            </a:extLst>
          </p:cNvPr>
          <p:cNvSpPr txBox="1"/>
          <p:nvPr/>
        </p:nvSpPr>
        <p:spPr>
          <a:xfrm>
            <a:off x="7468186" y="3640184"/>
            <a:ext cx="4660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venir Book" panose="02000503020000020003" pitchFamily="2" charset="0"/>
              </a:rPr>
              <a:t>We don’t actually observe q, let’s estimate it</a:t>
            </a:r>
          </a:p>
        </p:txBody>
      </p:sp>
    </p:spTree>
    <p:extLst>
      <p:ext uri="{BB962C8B-B14F-4D97-AF65-F5344CB8AC3E}">
        <p14:creationId xmlns:p14="http://schemas.microsoft.com/office/powerpoint/2010/main" val="32153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</p:spPr>
            <p:txBody>
              <a:bodyPr/>
              <a:lstStyle/>
              <a:p>
                <a:r>
                  <a:rPr lang="en-US" dirty="0"/>
                  <a:t>Supervised MLE is easy:</a:t>
                </a:r>
              </a:p>
              <a:p>
                <a:pPr lvl="1"/>
                <a:r>
                  <a:rPr lang="en-US" dirty="0"/>
                  <a:t>Observe both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r>
                  <a:rPr lang="en-US" dirty="0"/>
                  <a:t>Unsupervised MLE is hard:</a:t>
                </a:r>
              </a:p>
              <a:p>
                <a:pPr lvl="1"/>
                <a:r>
                  <a:rPr lang="en-US" dirty="0"/>
                  <a:t>Observe only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29FF"/>
                  </a:solidFill>
                </a:endParaRPr>
              </a:p>
              <a:p>
                <a:pPr lvl="1"/>
                <a:endParaRPr lang="en-US" sz="500" dirty="0"/>
              </a:p>
              <a:p>
                <a:r>
                  <a:rPr lang="en-US" dirty="0"/>
                  <a:t>EM, intuitively: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  <a:blipFill>
                <a:blip r:embed="rId2"/>
                <a:stretch>
                  <a:fillRect l="-603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1453-2304-C2DA-0F29-9BF517193C98}"/>
                  </a:ext>
                </a:extLst>
              </p:cNvPr>
              <p:cNvSpPr txBox="1"/>
              <p:nvPr/>
            </p:nvSpPr>
            <p:spPr>
              <a:xfrm>
                <a:off x="4928116" y="1412393"/>
                <a:ext cx="4116768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sSub>
                        <m:sSub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1453-2304-C2DA-0F29-9BF517193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16" y="1412393"/>
                <a:ext cx="4116768" cy="483209"/>
              </a:xfrm>
              <a:prstGeom prst="rect">
                <a:avLst/>
              </a:prstGeom>
              <a:blipFill>
                <a:blip r:embed="rId3"/>
                <a:stretch>
                  <a:fillRect t="-512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40C84-BB2E-E451-20EF-5C789A1B08C5}"/>
                  </a:ext>
                </a:extLst>
              </p:cNvPr>
              <p:cNvSpPr txBox="1"/>
              <p:nvPr/>
            </p:nvSpPr>
            <p:spPr>
              <a:xfrm>
                <a:off x="5326779" y="1996687"/>
                <a:ext cx="6132961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40C84-BB2E-E451-20EF-5C789A1B0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779" y="1996687"/>
                <a:ext cx="6132961" cy="786434"/>
              </a:xfrm>
              <a:prstGeom prst="rect">
                <a:avLst/>
              </a:prstGeom>
              <a:blipFill>
                <a:blip r:embed="rId4"/>
                <a:stretch>
                  <a:fillRect t="-165079" r="-1033" b="-2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3FC956-9A85-76F7-87A0-C79A98E91466}"/>
                  </a:ext>
                </a:extLst>
              </p:cNvPr>
              <p:cNvSpPr/>
              <p:nvPr/>
            </p:nvSpPr>
            <p:spPr>
              <a:xfrm>
                <a:off x="2312086" y="4802838"/>
                <a:ext cx="5244577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venir Book" panose="02000503020000020003" pitchFamily="2" charset="0"/>
                    <a:ea typeface="Avenir Book" panose="02000503020000020003" pitchFamily="2" charset="0"/>
                    <a:cs typeface="Avenir Book" panose="02000503020000020003" pitchFamily="2" charset="0"/>
                  </a:rPr>
                  <a:t>M-step</a:t>
                </a:r>
                <a:r>
                  <a:rPr lang="en-US" sz="2400" dirty="0">
                    <a:latin typeface="Avenir Book" panose="02000503020000020003" pitchFamily="2" charset="0"/>
                    <a:ea typeface="Avenir Book" panose="02000503020000020003" pitchFamily="2" charset="0"/>
                    <a:cs typeface="Avenir Book" panose="02000503020000020003" pitchFamily="2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3FC956-9A85-76F7-87A0-C79A98E91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086" y="4802838"/>
                <a:ext cx="5244577" cy="575542"/>
              </a:xfrm>
              <a:prstGeom prst="rect">
                <a:avLst/>
              </a:prstGeom>
              <a:blipFill>
                <a:blip r:embed="rId5"/>
                <a:stretch>
                  <a:fillRect l="-1687" t="-652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22E5E5-1029-0C8E-1332-EABB41E3BFC3}"/>
                  </a:ext>
                </a:extLst>
              </p:cNvPr>
              <p:cNvSpPr txBox="1"/>
              <p:nvPr/>
            </p:nvSpPr>
            <p:spPr>
              <a:xfrm>
                <a:off x="7468186" y="4675111"/>
                <a:ext cx="46606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Let’s “pretend” we also observe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 (its distribution)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22E5E5-1029-0C8E-1332-EABB41E3B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186" y="4675111"/>
                <a:ext cx="4660662" cy="830997"/>
              </a:xfrm>
              <a:prstGeom prst="rect">
                <a:avLst/>
              </a:prstGeom>
              <a:blipFill>
                <a:blip r:embed="rId6"/>
                <a:stretch>
                  <a:fillRect l="-2174" t="-6061" r="-108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1E0B935-27ED-68DD-2D0C-CD040D1EE6DD}"/>
              </a:ext>
            </a:extLst>
          </p:cNvPr>
          <p:cNvSpPr/>
          <p:nvPr/>
        </p:nvSpPr>
        <p:spPr>
          <a:xfrm>
            <a:off x="2312086" y="3830666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rPr>
              <a:t>E-step</a:t>
            </a:r>
            <a:r>
              <a:rPr lang="en-US" sz="2400" dirty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9812766-3D21-BAD0-3989-78063F64C5FB}"/>
                  </a:ext>
                </a:extLst>
              </p:cNvPr>
              <p:cNvSpPr/>
              <p:nvPr/>
            </p:nvSpPr>
            <p:spPr>
              <a:xfrm>
                <a:off x="3467137" y="3844858"/>
                <a:ext cx="3233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9812766-3D21-BAD0-3989-78063F64C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37" y="3844858"/>
                <a:ext cx="3233001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B7149D4-BAA7-20E4-B459-F6BA9088EE5B}"/>
              </a:ext>
            </a:extLst>
          </p:cNvPr>
          <p:cNvSpPr txBox="1"/>
          <p:nvPr/>
        </p:nvSpPr>
        <p:spPr>
          <a:xfrm>
            <a:off x="7468186" y="3647894"/>
            <a:ext cx="4660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venir Book" panose="02000503020000020003" pitchFamily="2" charset="0"/>
              </a:rPr>
              <a:t>We don’t actually observe q, let’s estimate it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7A010DC-71E3-F993-18D2-81C208FC2528}"/>
              </a:ext>
            </a:extLst>
          </p:cNvPr>
          <p:cNvCxnSpPr>
            <a:cxnSpLocks/>
          </p:cNvCxnSpPr>
          <p:nvPr/>
        </p:nvCxnSpPr>
        <p:spPr>
          <a:xfrm rot="10800000">
            <a:off x="2219594" y="4075690"/>
            <a:ext cx="12700" cy="1029110"/>
          </a:xfrm>
          <a:prstGeom prst="bentConnector3">
            <a:avLst>
              <a:gd name="adj1" fmla="val 3960000"/>
            </a:avLst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8EE37AC-F9EA-9C1D-216E-32EA4087BD65}"/>
              </a:ext>
            </a:extLst>
          </p:cNvPr>
          <p:cNvSpPr txBox="1"/>
          <p:nvPr/>
        </p:nvSpPr>
        <p:spPr>
          <a:xfrm>
            <a:off x="584662" y="5310276"/>
            <a:ext cx="2679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venir Book" panose="02000503020000020003" pitchFamily="2" charset="0"/>
              </a:rPr>
              <a:t>This is an iterative process</a:t>
            </a:r>
          </a:p>
        </p:txBody>
      </p:sp>
    </p:spTree>
    <p:extLst>
      <p:ext uri="{BB962C8B-B14F-4D97-AF65-F5344CB8AC3E}">
        <p14:creationId xmlns:p14="http://schemas.microsoft.com/office/powerpoint/2010/main" val="118511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 deterministic function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Inherit the factorizability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Use this as the surrogate objective</a:t>
                </a:r>
              </a:p>
              <a:p>
                <a:r>
                  <a:rPr lang="en-US" dirty="0"/>
                  <a:t>Does maximizing this surrogate yield a maximizer of the likelihood? </a:t>
                </a:r>
              </a:p>
              <a:p>
                <a:pPr lvl="1"/>
                <a:r>
                  <a:rPr lang="en-US" dirty="0"/>
                  <a:t>We can show that: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6E04EE-CBF4-F7E4-BB93-319D2C993553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6E04EE-CBF4-F7E4-BB93-319D2C99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72A0D-E35B-DE50-B5A0-09CC0D1BB26D}"/>
                  </a:ext>
                </a:extLst>
              </p:cNvPr>
              <p:cNvSpPr txBox="1"/>
              <p:nvPr/>
            </p:nvSpPr>
            <p:spPr>
              <a:xfrm>
                <a:off x="3404406" y="4789516"/>
                <a:ext cx="4922053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en-US" sz="28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72A0D-E35B-DE50-B5A0-09CC0D1B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4789516"/>
                <a:ext cx="4922053" cy="464101"/>
              </a:xfrm>
              <a:prstGeom prst="rect">
                <a:avLst/>
              </a:prstGeom>
              <a:blipFill>
                <a:blip r:embed="rId4"/>
                <a:stretch>
                  <a:fillRect l="-231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77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1100" dirty="0"/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</a:t>
                </a:r>
                <a:r>
                  <a:rPr lang="en-US" dirty="0"/>
                  <a:t>: show that 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Hint</a:t>
                </a:r>
                <a:r>
                  <a:rPr lang="en-US" dirty="0"/>
                  <a:t>: a useful inequality: Jensen’s inequality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AB67-4C8B-3AD5-0ACF-7D36AEDF5CA7}"/>
                  </a:ext>
                </a:extLst>
              </p:cNvPr>
              <p:cNvSpPr txBox="1"/>
              <p:nvPr/>
            </p:nvSpPr>
            <p:spPr>
              <a:xfrm>
                <a:off x="4269819" y="2641986"/>
                <a:ext cx="4922053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en-US" sz="28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AB67-4C8B-3AD5-0ACF-7D36AEDF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19" y="2641986"/>
                <a:ext cx="4922053" cy="464101"/>
              </a:xfrm>
              <a:prstGeom prst="rect">
                <a:avLst/>
              </a:prstGeom>
              <a:blipFill>
                <a:blip r:embed="rId4"/>
                <a:stretch>
                  <a:fillRect l="-2577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F99C307-FE2B-52F9-1301-0AFE1C9F1643}"/>
              </a:ext>
            </a:extLst>
          </p:cNvPr>
          <p:cNvGrpSpPr/>
          <p:nvPr/>
        </p:nvGrpSpPr>
        <p:grpSpPr>
          <a:xfrm>
            <a:off x="6787774" y="3429000"/>
            <a:ext cx="4808196" cy="3608745"/>
            <a:chOff x="465647" y="3443687"/>
            <a:chExt cx="3867752" cy="29029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147E80-3D76-9539-5829-A864D2200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647" y="3443687"/>
              <a:ext cx="3771900" cy="25463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E30967-BA97-7268-AF14-E84D2C8A6975}"/>
                </a:ext>
              </a:extLst>
            </p:cNvPr>
            <p:cNvSpPr txBox="1"/>
            <p:nvPr/>
          </p:nvSpPr>
          <p:spPr>
            <a:xfrm>
              <a:off x="2740811" y="5246171"/>
              <a:ext cx="1592588" cy="11004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19C442-ACB3-B537-4E1F-836FDB9737EC}"/>
                  </a:ext>
                </a:extLst>
              </p:cNvPr>
              <p:cNvSpPr txBox="1"/>
              <p:nvPr/>
            </p:nvSpPr>
            <p:spPr>
              <a:xfrm>
                <a:off x="1251605" y="4545879"/>
                <a:ext cx="4922053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sz="28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19C442-ACB3-B537-4E1F-836FDB973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05" y="4545879"/>
                <a:ext cx="4922053" cy="472373"/>
              </a:xfrm>
              <a:prstGeom prst="rect">
                <a:avLst/>
              </a:prstGeom>
              <a:blipFill>
                <a:blip r:embed="rId6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10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1100" dirty="0"/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</a:t>
                </a:r>
                <a:r>
                  <a:rPr lang="en-US" dirty="0"/>
                  <a:t>: show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AB67-4C8B-3AD5-0ACF-7D36AEDF5CA7}"/>
                  </a:ext>
                </a:extLst>
              </p:cNvPr>
              <p:cNvSpPr txBox="1"/>
              <p:nvPr/>
            </p:nvSpPr>
            <p:spPr>
              <a:xfrm>
                <a:off x="4269819" y="2641986"/>
                <a:ext cx="4922053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en-US" sz="28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AB67-4C8B-3AD5-0ACF-7D36AEDF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19" y="2641986"/>
                <a:ext cx="4922053" cy="464101"/>
              </a:xfrm>
              <a:prstGeom prst="rect">
                <a:avLst/>
              </a:prstGeom>
              <a:blipFill>
                <a:blip r:embed="rId4"/>
                <a:stretch>
                  <a:fillRect l="-2577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71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1100" dirty="0"/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</a:t>
                </a:r>
                <a:r>
                  <a:rPr lang="en-US" dirty="0"/>
                  <a:t>: show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AB67-4C8B-3AD5-0ACF-7D36AEDF5CA7}"/>
                  </a:ext>
                </a:extLst>
              </p:cNvPr>
              <p:cNvSpPr txBox="1"/>
              <p:nvPr/>
            </p:nvSpPr>
            <p:spPr>
              <a:xfrm>
                <a:off x="4269819" y="2641986"/>
                <a:ext cx="4922053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en-US" sz="28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AB67-4C8B-3AD5-0ACF-7D36AEDF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19" y="2641986"/>
                <a:ext cx="4922053" cy="464101"/>
              </a:xfrm>
              <a:prstGeom prst="rect">
                <a:avLst/>
              </a:prstGeom>
              <a:blipFill>
                <a:blip r:embed="rId4"/>
                <a:stretch>
                  <a:fillRect l="-2577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235210"/>
      </p:ext>
    </p:extLst>
  </p:cSld>
  <p:clrMapOvr>
    <a:masterClrMapping/>
  </p:clrMapOvr>
</p:sld>
</file>

<file path=ppt/theme/theme1.xml><?xml version="1.0" encoding="utf-8"?>
<a:theme xmlns:a="http://schemas.openxmlformats.org/drawingml/2006/main" name="cmu-new-bullets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-new-bullets" id="{919DC313-B10B-9B4B-A8AF-1BD0523F8A36}" vid="{D5F43929-A4F8-E449-9126-DD01AA1C6D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62321</TotalTime>
  <Words>1186</Words>
  <Application>Microsoft Macintosh PowerPoint</Application>
  <PresentationFormat>Widescreen</PresentationFormat>
  <Paragraphs>260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 Unicode MS</vt:lpstr>
      <vt:lpstr>System Font Regular</vt:lpstr>
      <vt:lpstr>Arial</vt:lpstr>
      <vt:lpstr>Avenir</vt:lpstr>
      <vt:lpstr>Avenir Black</vt:lpstr>
      <vt:lpstr>Avenir Book</vt:lpstr>
      <vt:lpstr>Calibri</vt:lpstr>
      <vt:lpstr>Cambria Math</vt:lpstr>
      <vt:lpstr>Helvetica Light</vt:lpstr>
      <vt:lpstr>Helvetica Neue</vt:lpstr>
      <vt:lpstr>Wingdings</vt:lpstr>
      <vt:lpstr>cmu-new-bullets</vt:lpstr>
      <vt:lpstr>DSC190: Machine Learning with Few Labels   Unsupervised Learning</vt:lpstr>
      <vt:lpstr>Recap: Gaussian Mixture Models (GMMs)</vt:lpstr>
      <vt:lpstr>Recap: Why is Learning Harder? </vt:lpstr>
      <vt:lpstr>Expectation Maximization (EM): Intuition</vt:lpstr>
      <vt:lpstr>Expectation Maximization (EM): Intuition</vt:lpstr>
      <vt:lpstr>Expectation Maximization (EM)</vt:lpstr>
      <vt:lpstr>Expectation Maximization (EM)</vt:lpstr>
      <vt:lpstr>Expectation Maximization (EM)</vt:lpstr>
      <vt:lpstr>Expectation Maximization (EM)</vt:lpstr>
      <vt:lpstr>Expectation Maximization (EM)</vt:lpstr>
      <vt:lpstr>Expectation Maximization (EM)</vt:lpstr>
      <vt:lpstr>Expectation Maximization (EM)</vt:lpstr>
      <vt:lpstr>Lower Bound and Free Energy</vt:lpstr>
      <vt:lpstr>E-step: minimization of F(q,θ) w.r.t q </vt:lpstr>
      <vt:lpstr>E-step: minimization of F(q,θ) w.r.t q </vt:lpstr>
      <vt:lpstr>M-step: minimization of F(q,θ) w.r.t θ </vt:lpstr>
      <vt:lpstr>EM Algorithm: Quick Summary</vt:lpstr>
      <vt:lpstr>EM Algorithm: Quick 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Hu, Zhiting</cp:lastModifiedBy>
  <cp:revision>1676</cp:revision>
  <cp:lastPrinted>2021-04-13T06:38:35Z</cp:lastPrinted>
  <dcterms:created xsi:type="dcterms:W3CDTF">2019-06-06T01:50:40Z</dcterms:created>
  <dcterms:modified xsi:type="dcterms:W3CDTF">2024-10-21T08:25:49Z</dcterms:modified>
</cp:coreProperties>
</file>